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1" r:id="rId116"/>
    <p:sldId id="372" r:id="rId117"/>
    <p:sldId id="373" r:id="rId118"/>
    <p:sldId id="374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75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48579-A6A8-4C19-89F2-19EFD0BE8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Practice quiz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BEF20-18A2-4C6C-B72C-BA2560709E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4218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42E4-72A9-4D57-AB0E-A81AD3CF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DE361-DB18-411A-A99E-826647B38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Only abductor muscle of vocal cords</a:t>
            </a:r>
          </a:p>
          <a:p>
            <a:r>
              <a:rPr lang="en-CA" dirty="0"/>
              <a:t>POSTERIOR CRICOARYTENOID</a:t>
            </a:r>
          </a:p>
        </p:txBody>
      </p:sp>
    </p:spTree>
    <p:extLst>
      <p:ext uri="{BB962C8B-B14F-4D97-AF65-F5344CB8AC3E}">
        <p14:creationId xmlns:p14="http://schemas.microsoft.com/office/powerpoint/2010/main" val="32067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8B12-EC2B-4146-915E-18FE9ACA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4F2CD75-913D-4C99-8279-5D25881178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682" r="236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A0D4B-33F9-424D-8A4A-E790A851F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err="1"/>
              <a:t>Dr.A</a:t>
            </a:r>
            <a:r>
              <a:rPr lang="en-CA" dirty="0"/>
              <a:t>. </a:t>
            </a:r>
            <a:r>
              <a:rPr lang="en-CA" dirty="0" err="1"/>
              <a:t>Mahadevaiah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157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E266F0-C6A8-4A6B-88DE-E0DF42A03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819" y="85061"/>
            <a:ext cx="5681348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94490-D25E-495C-AD08-1B99C44D8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65" y="2047630"/>
            <a:ext cx="2089063" cy="3450613"/>
          </a:xfrm>
        </p:spPr>
        <p:txBody>
          <a:bodyPr/>
          <a:lstStyle/>
          <a:p>
            <a:r>
              <a:rPr lang="en-CA" dirty="0"/>
              <a:t>Agar Nasi Cell</a:t>
            </a:r>
          </a:p>
        </p:txBody>
      </p:sp>
    </p:spTree>
    <p:extLst>
      <p:ext uri="{BB962C8B-B14F-4D97-AF65-F5344CB8AC3E}">
        <p14:creationId xmlns:p14="http://schemas.microsoft.com/office/powerpoint/2010/main" val="22097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4ED1A-3DC4-4973-8EB9-C89430E7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Spheno</a:t>
            </a:r>
            <a:r>
              <a:rPr lang="en-CA" dirty="0"/>
              <a:t>-ethmoidal recess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8517BF-00EF-4E2E-B6B1-3DF801B8B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926" r="47481"/>
          <a:stretch/>
        </p:blipFill>
        <p:spPr>
          <a:xfrm>
            <a:off x="3377368" y="1858076"/>
            <a:ext cx="3852772" cy="4245011"/>
          </a:xfrm>
        </p:spPr>
      </p:pic>
    </p:spTree>
    <p:extLst>
      <p:ext uri="{BB962C8B-B14F-4D97-AF65-F5344CB8AC3E}">
        <p14:creationId xmlns:p14="http://schemas.microsoft.com/office/powerpoint/2010/main" val="41789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1429-B831-48E9-AFAC-DECCDC85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355" y="1963468"/>
            <a:ext cx="2439937" cy="1049235"/>
          </a:xfrm>
        </p:spPr>
        <p:txBody>
          <a:bodyPr/>
          <a:lstStyle/>
          <a:p>
            <a:r>
              <a:rPr lang="en-CA" dirty="0"/>
              <a:t>Concha Bullosa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3EB452-36E6-424A-B439-B4C2E38B3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932" t="21693" r="926" b="26217"/>
          <a:stretch/>
        </p:blipFill>
        <p:spPr>
          <a:xfrm>
            <a:off x="4299759" y="0"/>
            <a:ext cx="5492828" cy="5943600"/>
          </a:xfrm>
        </p:spPr>
      </p:pic>
    </p:spTree>
    <p:extLst>
      <p:ext uri="{BB962C8B-B14F-4D97-AF65-F5344CB8AC3E}">
        <p14:creationId xmlns:p14="http://schemas.microsoft.com/office/powerpoint/2010/main" val="28242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CE26-D66C-4ADB-B5AB-8D5960865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Which type of Sphenoid sinus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870C-D376-4384-9638-5807994CD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067258" cy="3450613"/>
          </a:xfrm>
        </p:spPr>
        <p:txBody>
          <a:bodyPr/>
          <a:lstStyle/>
          <a:p>
            <a:r>
              <a:rPr lang="en-CA" dirty="0"/>
              <a:t>Pre-</a:t>
            </a:r>
            <a:r>
              <a:rPr lang="en-CA" dirty="0" err="1"/>
              <a:t>Sellar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2C519-AC9A-43DA-86EE-B4E3D0C01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88" y="1853754"/>
            <a:ext cx="4318007" cy="361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77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FF14-F1D2-424A-8FE1-8AAA67C6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type of uncinate process: Hypertrophied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264743-7719-4733-B6A7-A3D12D5FA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391" y="1888569"/>
            <a:ext cx="4699590" cy="422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E4C3E9-2BEB-41BB-9587-CBC8093AA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327" y="-21266"/>
            <a:ext cx="6841552" cy="6018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8F84F4-5DF1-445D-86C3-1CA77BB76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140" y="1737332"/>
            <a:ext cx="2541182" cy="640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585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A944C-A112-4736-B685-2590E3B94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635" y="218921"/>
            <a:ext cx="9334259" cy="51505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510FFE7-B7E5-4A59-A084-241577D1973E}"/>
              </a:ext>
            </a:extLst>
          </p:cNvPr>
          <p:cNvSpPr/>
          <p:nvPr/>
        </p:nvSpPr>
        <p:spPr>
          <a:xfrm>
            <a:off x="669851" y="1190847"/>
            <a:ext cx="1658679" cy="11057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/>
              <a:t>Hellar</a:t>
            </a:r>
            <a:r>
              <a:rPr lang="en-CA" dirty="0"/>
              <a:t> Cell</a:t>
            </a:r>
          </a:p>
        </p:txBody>
      </p:sp>
    </p:spTree>
    <p:extLst>
      <p:ext uri="{BB962C8B-B14F-4D97-AF65-F5344CB8AC3E}">
        <p14:creationId xmlns:p14="http://schemas.microsoft.com/office/powerpoint/2010/main" val="355664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48F9F39-FCBA-4A81-ACF5-097B22B45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228" y="0"/>
            <a:ext cx="7783033" cy="60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91DF69-D4A7-45AE-ACFC-B28485A2E1FC}"/>
              </a:ext>
            </a:extLst>
          </p:cNvPr>
          <p:cNvSpPr/>
          <p:nvPr/>
        </p:nvSpPr>
        <p:spPr>
          <a:xfrm>
            <a:off x="818707" y="584791"/>
            <a:ext cx="2456121" cy="1594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Septa in Maxillary sinus</a:t>
            </a:r>
          </a:p>
        </p:txBody>
      </p:sp>
    </p:spTree>
    <p:extLst>
      <p:ext uri="{BB962C8B-B14F-4D97-AF65-F5344CB8AC3E}">
        <p14:creationId xmlns:p14="http://schemas.microsoft.com/office/powerpoint/2010/main" val="289341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8D579-93DE-47FC-A2A2-67DAC6C19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458" y="116958"/>
            <a:ext cx="8570535" cy="54832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2B3F65-B794-4AF6-9FDA-8464E042CE09}"/>
              </a:ext>
            </a:extLst>
          </p:cNvPr>
          <p:cNvSpPr/>
          <p:nvPr/>
        </p:nvSpPr>
        <p:spPr>
          <a:xfrm>
            <a:off x="616688" y="1084521"/>
            <a:ext cx="2158410" cy="946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rgbClr val="000000"/>
                </a:solidFill>
                <a:latin typeface="Arial" panose="020B0604020202020204" pitchFamily="34" charset="0"/>
              </a:rPr>
              <a:t>Keros type III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74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686EB-3114-4FF3-ACAF-BBDB060B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6E88A-8BE0-48B9-933B-58456E00C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000" dirty="0"/>
              <a:t>This lymph node drains vocal cord</a:t>
            </a:r>
          </a:p>
          <a:p>
            <a:r>
              <a:rPr lang="en-CA" dirty="0"/>
              <a:t>DELPHIAN</a:t>
            </a:r>
          </a:p>
        </p:txBody>
      </p:sp>
    </p:spTree>
    <p:extLst>
      <p:ext uri="{BB962C8B-B14F-4D97-AF65-F5344CB8AC3E}">
        <p14:creationId xmlns:p14="http://schemas.microsoft.com/office/powerpoint/2010/main" val="3769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6: CT PNS, coronal view, shows a septate Onodi cell (O) extending superiorly and laterally to the sphenoid sinus (S). Also seen is the extension of the Onodi cell laterally to that of the optic canal (star)">
            <a:extLst>
              <a:ext uri="{FF2B5EF4-FFF2-40B4-BE49-F238E27FC236}">
                <a16:creationId xmlns:a16="http://schemas.microsoft.com/office/drawing/2014/main" id="{1EC3BF43-EBE7-409C-B02D-B69B5433D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36" y="95693"/>
            <a:ext cx="7435638" cy="55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070FC856-78F8-44DC-9F62-D205FF495540}"/>
              </a:ext>
            </a:extLst>
          </p:cNvPr>
          <p:cNvSpPr/>
          <p:nvPr/>
        </p:nvSpPr>
        <p:spPr>
          <a:xfrm>
            <a:off x="1552353" y="1190847"/>
            <a:ext cx="1733107" cy="200955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/>
              <a:t>Onodi</a:t>
            </a:r>
            <a:r>
              <a:rPr lang="en-CA" dirty="0"/>
              <a:t> Cell</a:t>
            </a:r>
          </a:p>
        </p:txBody>
      </p:sp>
    </p:spTree>
    <p:extLst>
      <p:ext uri="{BB962C8B-B14F-4D97-AF65-F5344CB8AC3E}">
        <p14:creationId xmlns:p14="http://schemas.microsoft.com/office/powerpoint/2010/main" val="314939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 8: Coronal CT shows agenesis of the sphenoid sinus">
            <a:extLst>
              <a:ext uri="{FF2B5EF4-FFF2-40B4-BE49-F238E27FC236}">
                <a16:creationId xmlns:a16="http://schemas.microsoft.com/office/drawing/2014/main" id="{EA632B57-1D71-4845-9C66-54AA093A4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11" y="138224"/>
            <a:ext cx="7683525" cy="573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9D327A-A76B-4986-BA59-43125B331887}"/>
              </a:ext>
            </a:extLst>
          </p:cNvPr>
          <p:cNvSpPr/>
          <p:nvPr/>
        </p:nvSpPr>
        <p:spPr>
          <a:xfrm>
            <a:off x="435935" y="1297172"/>
            <a:ext cx="2934586" cy="12333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</a:rPr>
              <a:t>Agenesis of the sphenoid sinus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14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ure 11: Coronal CT showing type I optic nerve (arrows) the nerve is seen to course immediately adjacent to the sphenoid sinus, without contact with the posterior ethmoid air cell">
            <a:extLst>
              <a:ext uri="{FF2B5EF4-FFF2-40B4-BE49-F238E27FC236}">
                <a16:creationId xmlns:a16="http://schemas.microsoft.com/office/drawing/2014/main" id="{AE9D6D29-AF0A-41B1-A804-67DBCBAE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61" y="116959"/>
            <a:ext cx="7763032" cy="581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F512CA7-331A-49A1-9552-448E16427C93}"/>
              </a:ext>
            </a:extLst>
          </p:cNvPr>
          <p:cNvSpPr/>
          <p:nvPr/>
        </p:nvSpPr>
        <p:spPr>
          <a:xfrm>
            <a:off x="616688" y="1244009"/>
            <a:ext cx="2849526" cy="2041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Optic  Canals</a:t>
            </a:r>
          </a:p>
        </p:txBody>
      </p:sp>
    </p:spTree>
    <p:extLst>
      <p:ext uri="{BB962C8B-B14F-4D97-AF65-F5344CB8AC3E}">
        <p14:creationId xmlns:p14="http://schemas.microsoft.com/office/powerpoint/2010/main" val="39691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FD2090-6D51-4BE2-A95F-7108D2D9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845" y="0"/>
            <a:ext cx="7327482" cy="6053137"/>
          </a:xfrm>
          <a:prstGeom prst="rect">
            <a:avLst/>
          </a:prstGeom>
        </p:spPr>
      </p:pic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B0928B00-8A16-4D91-AA87-442C9819B1C5}"/>
              </a:ext>
            </a:extLst>
          </p:cNvPr>
          <p:cNvSpPr/>
          <p:nvPr/>
        </p:nvSpPr>
        <p:spPr>
          <a:xfrm>
            <a:off x="520995" y="1031358"/>
            <a:ext cx="2169042" cy="2083982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Pneumatization of Uncinate process</a:t>
            </a:r>
          </a:p>
        </p:txBody>
      </p:sp>
    </p:spTree>
    <p:extLst>
      <p:ext uri="{BB962C8B-B14F-4D97-AF65-F5344CB8AC3E}">
        <p14:creationId xmlns:p14="http://schemas.microsoft.com/office/powerpoint/2010/main" val="20344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BBED00-80A5-4795-8BF0-657208F73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516" y="0"/>
            <a:ext cx="8081010" cy="6041673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1B5E1AD-8631-4F95-94E2-3D41BC035A75}"/>
              </a:ext>
            </a:extLst>
          </p:cNvPr>
          <p:cNvSpPr/>
          <p:nvPr/>
        </p:nvSpPr>
        <p:spPr>
          <a:xfrm>
            <a:off x="457201" y="990017"/>
            <a:ext cx="2647507" cy="203081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</a:rPr>
              <a:t>Pneumatization of posterior part of septum</a:t>
            </a:r>
            <a:br>
              <a:rPr lang="en-CA" dirty="0">
                <a:solidFill>
                  <a:schemeClr val="bg1"/>
                </a:solidFill>
              </a:rPr>
            </a:b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E32C-7861-43D0-AD92-610AFA87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969D2E-90FC-4B97-A28D-5A122F53E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6642" y="765626"/>
            <a:ext cx="4412279" cy="468804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4267A-42B7-4ED8-A09D-58D1A00AA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Perichondritis</a:t>
            </a:r>
          </a:p>
        </p:txBody>
      </p:sp>
    </p:spTree>
    <p:extLst>
      <p:ext uri="{BB962C8B-B14F-4D97-AF65-F5344CB8AC3E}">
        <p14:creationId xmlns:p14="http://schemas.microsoft.com/office/powerpoint/2010/main" val="30735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66C9-CE04-4DA3-BE34-CEE34C19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0123F4-E560-41AF-9042-768A6C26C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4596" y="907652"/>
            <a:ext cx="3246204" cy="454601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DB9FF-6F0F-4E48-B1E9-AA249219D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Diffuse Otitis Externa</a:t>
            </a:r>
          </a:p>
        </p:txBody>
      </p:sp>
    </p:spTree>
    <p:extLst>
      <p:ext uri="{BB962C8B-B14F-4D97-AF65-F5344CB8AC3E}">
        <p14:creationId xmlns:p14="http://schemas.microsoft.com/office/powerpoint/2010/main" val="37772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752E-8CCE-4421-B126-F8FEE997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D70208-B23C-4C32-96F0-1BF56C87E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5945" y="1155942"/>
            <a:ext cx="4328535" cy="394445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6E071-2EFB-49F6-9C09-73F056AC0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err="1"/>
              <a:t>Otomycosis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21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C3FB-F5FD-4120-9CE8-CB743B68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9B2CDF-7DFA-4DF5-BA7C-89068FEEB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9281" y="1049253"/>
            <a:ext cx="3401863" cy="41578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BCA12-1CBF-421F-9CF4-93688A8EE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Ramsay Hunt Syndrome</a:t>
            </a:r>
          </a:p>
        </p:txBody>
      </p:sp>
    </p:spTree>
    <p:extLst>
      <p:ext uri="{BB962C8B-B14F-4D97-AF65-F5344CB8AC3E}">
        <p14:creationId xmlns:p14="http://schemas.microsoft.com/office/powerpoint/2010/main" val="25544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0445-B187-4213-9AB5-AE4BA6A9E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84C435-8EEF-4B21-9D1D-0CFAF69C1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6078" y="798973"/>
            <a:ext cx="4555914" cy="457046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CEB88-1030-45CA-9AD2-EB409FC12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Exostosis</a:t>
            </a:r>
          </a:p>
        </p:txBody>
      </p:sp>
    </p:spTree>
    <p:extLst>
      <p:ext uri="{BB962C8B-B14F-4D97-AF65-F5344CB8AC3E}">
        <p14:creationId xmlns:p14="http://schemas.microsoft.com/office/powerpoint/2010/main" val="365510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086B-B8D3-42DB-AB17-0683977E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B78C1-D1A9-4C0B-85AD-073F75F4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000" dirty="0"/>
              <a:t>Narrowest portion of infant's larynx</a:t>
            </a:r>
          </a:p>
          <a:p>
            <a:r>
              <a:rPr lang="en-CA" dirty="0"/>
              <a:t>SUBGLOTTIS</a:t>
            </a:r>
          </a:p>
        </p:txBody>
      </p:sp>
    </p:spTree>
    <p:extLst>
      <p:ext uri="{BB962C8B-B14F-4D97-AF65-F5344CB8AC3E}">
        <p14:creationId xmlns:p14="http://schemas.microsoft.com/office/powerpoint/2010/main" val="10597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588C5-06AB-4EEC-B997-02C0A684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Identify the lesion</a:t>
            </a:r>
          </a:p>
        </p:txBody>
      </p:sp>
      <p:pic>
        <p:nvPicPr>
          <p:cNvPr id="1026" name="Picture 2" descr="Image result for angiofibroma histopathology">
            <a:extLst>
              <a:ext uri="{FF2B5EF4-FFF2-40B4-BE49-F238E27FC236}">
                <a16:creationId xmlns:a16="http://schemas.microsoft.com/office/drawing/2014/main" id="{51BA35E9-2FF4-4787-BF0F-AD1276EF50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59" y="1935125"/>
            <a:ext cx="5435266" cy="407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28DC40-D935-4E9D-BD7B-AC067CDECBA4}"/>
              </a:ext>
            </a:extLst>
          </p:cNvPr>
          <p:cNvSpPr/>
          <p:nvPr/>
        </p:nvSpPr>
        <p:spPr>
          <a:xfrm>
            <a:off x="1616149" y="2190307"/>
            <a:ext cx="3019646" cy="106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NPA</a:t>
            </a:r>
          </a:p>
        </p:txBody>
      </p:sp>
    </p:spTree>
    <p:extLst>
      <p:ext uri="{BB962C8B-B14F-4D97-AF65-F5344CB8AC3E}">
        <p14:creationId xmlns:p14="http://schemas.microsoft.com/office/powerpoint/2010/main" val="20570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CDFB-036D-4238-8ED3-D422767F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Identify the lesion</a:t>
            </a:r>
          </a:p>
        </p:txBody>
      </p:sp>
      <p:pic>
        <p:nvPicPr>
          <p:cNvPr id="2050" name="Picture 2" descr="http://www.health.auckland.ac.nz/webpath/jpeg6/hn011.jpg">
            <a:extLst>
              <a:ext uri="{FF2B5EF4-FFF2-40B4-BE49-F238E27FC236}">
                <a16:creationId xmlns:a16="http://schemas.microsoft.com/office/drawing/2014/main" id="{970AEA0D-17D4-4063-BA7C-6EB1626011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26" y="1853754"/>
            <a:ext cx="6421716" cy="421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53DB2C-9E11-49BD-AACB-FF2744B61BAC}"/>
              </a:ext>
            </a:extLst>
          </p:cNvPr>
          <p:cNvSpPr/>
          <p:nvPr/>
        </p:nvSpPr>
        <p:spPr>
          <a:xfrm>
            <a:off x="1451579" y="2551814"/>
            <a:ext cx="2940335" cy="1403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Nasal Polyp</a:t>
            </a:r>
          </a:p>
        </p:txBody>
      </p:sp>
    </p:spTree>
    <p:extLst>
      <p:ext uri="{BB962C8B-B14F-4D97-AF65-F5344CB8AC3E}">
        <p14:creationId xmlns:p14="http://schemas.microsoft.com/office/powerpoint/2010/main" val="41574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58F3-7D54-4DFB-AD0B-16D0BC49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Spot the diagnosis: Biopsy of nasal mass</a:t>
            </a:r>
          </a:p>
        </p:txBody>
      </p:sp>
      <p:pic>
        <p:nvPicPr>
          <p:cNvPr id="3074" name="Picture 2" descr="Image result for nasopharyngeal carcinoma histopathology">
            <a:extLst>
              <a:ext uri="{FF2B5EF4-FFF2-40B4-BE49-F238E27FC236}">
                <a16:creationId xmlns:a16="http://schemas.microsoft.com/office/drawing/2014/main" id="{F463D4B3-67BB-4A23-A9F1-F0128F0822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81" y="1853754"/>
            <a:ext cx="5552363" cy="41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13D1D6-B906-41A4-B87C-08A983F05725}"/>
              </a:ext>
            </a:extLst>
          </p:cNvPr>
          <p:cNvSpPr/>
          <p:nvPr/>
        </p:nvSpPr>
        <p:spPr>
          <a:xfrm>
            <a:off x="1711842" y="2477386"/>
            <a:ext cx="2764465" cy="1594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NPC</a:t>
            </a:r>
          </a:p>
        </p:txBody>
      </p:sp>
    </p:spTree>
    <p:extLst>
      <p:ext uri="{BB962C8B-B14F-4D97-AF65-F5344CB8AC3E}">
        <p14:creationId xmlns:p14="http://schemas.microsoft.com/office/powerpoint/2010/main" val="132481008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76DB8-0FC8-4C6C-B4B1-62F7778F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Image result for inverted papilloma histopathology">
            <a:extLst>
              <a:ext uri="{FF2B5EF4-FFF2-40B4-BE49-F238E27FC236}">
                <a16:creationId xmlns:a16="http://schemas.microsoft.com/office/drawing/2014/main" id="{3EF138BC-FD5E-482E-B742-4CCD20609F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64" y="1853754"/>
            <a:ext cx="5350290" cy="40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E0928BFC-F415-4A43-810F-D30FBDA44382}"/>
              </a:ext>
            </a:extLst>
          </p:cNvPr>
          <p:cNvSpPr/>
          <p:nvPr/>
        </p:nvSpPr>
        <p:spPr>
          <a:xfrm>
            <a:off x="1222744" y="2392326"/>
            <a:ext cx="2860158" cy="1743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/>
              <a:t>Inv</a:t>
            </a:r>
            <a:r>
              <a:rPr lang="en-CA" dirty="0"/>
              <a:t> Pap</a:t>
            </a:r>
          </a:p>
        </p:txBody>
      </p:sp>
    </p:spTree>
    <p:extLst>
      <p:ext uri="{BB962C8B-B14F-4D97-AF65-F5344CB8AC3E}">
        <p14:creationId xmlns:p14="http://schemas.microsoft.com/office/powerpoint/2010/main" val="33399571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8BF5-4FCC-468E-AE8C-028E5F916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Pleomorphic adenoma</a:t>
            </a:r>
          </a:p>
        </p:txBody>
      </p:sp>
      <p:pic>
        <p:nvPicPr>
          <p:cNvPr id="5122" name="Picture 2" descr="Image result for pleomorphic adenoma histopathology">
            <a:extLst>
              <a:ext uri="{FF2B5EF4-FFF2-40B4-BE49-F238E27FC236}">
                <a16:creationId xmlns:a16="http://schemas.microsoft.com/office/drawing/2014/main" id="{3AE1D506-B76E-4230-BB57-0EFDEBE620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81" y="1853754"/>
            <a:ext cx="5378401" cy="40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20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6937-B0FF-44D7-ACAF-F32AB1224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 descr="Image result for carhart notch">
            <a:extLst>
              <a:ext uri="{FF2B5EF4-FFF2-40B4-BE49-F238E27FC236}">
                <a16:creationId xmlns:a16="http://schemas.microsoft.com/office/drawing/2014/main" id="{7AE347ED-E162-4F4F-AA4C-898AE6AD79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7"/>
          <a:stretch/>
        </p:blipFill>
        <p:spPr bwMode="auto">
          <a:xfrm>
            <a:off x="1703831" y="191387"/>
            <a:ext cx="9098770" cy="58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26949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94EA-9595-4112-9F85-45EBD3BB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70" name="Picture 2" descr="Image result for noise notch audiogram">
            <a:extLst>
              <a:ext uri="{FF2B5EF4-FFF2-40B4-BE49-F238E27FC236}">
                <a16:creationId xmlns:a16="http://schemas.microsoft.com/office/drawing/2014/main" id="{81568E23-ED49-49C7-B90B-2A8B29955C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6" y="804518"/>
            <a:ext cx="10195446" cy="528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0970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D21C-5A10-4285-9C13-3F15E91E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9A7C5C-5CBE-46EC-B6EC-FF7A7200F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068" y="106326"/>
            <a:ext cx="7967328" cy="59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2516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C4BCF-7C21-444E-912A-98E65BBB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Image result for meniere's disease audiogram">
            <a:extLst>
              <a:ext uri="{FF2B5EF4-FFF2-40B4-BE49-F238E27FC236}">
                <a16:creationId xmlns:a16="http://schemas.microsoft.com/office/drawing/2014/main" id="{8D5D86E0-C37F-402E-BD64-3DB4332B77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/>
          <a:stretch/>
        </p:blipFill>
        <p:spPr bwMode="auto">
          <a:xfrm>
            <a:off x="2061578" y="74428"/>
            <a:ext cx="6976096" cy="593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92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C11E-F740-468B-90FD-BB77FEE2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B9A30B-DEBD-4EC2-8792-99F6AF06B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70120"/>
            <a:ext cx="8659947" cy="5964865"/>
          </a:xfrm>
        </p:spPr>
      </p:pic>
    </p:spTree>
    <p:extLst>
      <p:ext uri="{BB962C8B-B14F-4D97-AF65-F5344CB8AC3E}">
        <p14:creationId xmlns:p14="http://schemas.microsoft.com/office/powerpoint/2010/main" val="2594411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C5FD5-CEF1-497D-AD37-9332CEA2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CDE7-3FA9-4BDA-89DE-795284C82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000" dirty="0"/>
              <a:t>Externally placed intrinsic muscle of larynx.</a:t>
            </a:r>
          </a:p>
          <a:p>
            <a:r>
              <a:rPr lang="en-CA" dirty="0"/>
              <a:t>CRICOTHYROID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52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316CB-2119-4C08-B40D-BB33725B0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218" name="Picture 2" descr="Image result for presbycusis audiogram various types">
            <a:extLst>
              <a:ext uri="{FF2B5EF4-FFF2-40B4-BE49-F238E27FC236}">
                <a16:creationId xmlns:a16="http://schemas.microsoft.com/office/drawing/2014/main" id="{B591FD71-0DA4-4DF9-A15C-3CF49B3064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469" y="0"/>
            <a:ext cx="7048796" cy="601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11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B3AA-2B67-49B5-826A-5388E27D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 descr="Image result for low frequency conductive hearing loss audiogram">
            <a:extLst>
              <a:ext uri="{FF2B5EF4-FFF2-40B4-BE49-F238E27FC236}">
                <a16:creationId xmlns:a16="http://schemas.microsoft.com/office/drawing/2014/main" id="{3F67AEA9-9EFE-4F1A-A72C-21057D549F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93" y="-74428"/>
            <a:ext cx="5812463" cy="611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391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D33A-41B0-4D17-B35D-9A7545C79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266" name="Picture 2" descr="Image result for hood's plateau method">
            <a:extLst>
              <a:ext uri="{FF2B5EF4-FFF2-40B4-BE49-F238E27FC236}">
                <a16:creationId xmlns:a16="http://schemas.microsoft.com/office/drawing/2014/main" id="{1DB8FF44-E080-4C81-B07F-2E108E9146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28" y="95693"/>
            <a:ext cx="7967330" cy="597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869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8942-D662-431A-A458-D5B7F157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Plasma wand for </a:t>
            </a:r>
            <a:r>
              <a:rPr lang="en-CA" dirty="0" err="1"/>
              <a:t>Coblation</a:t>
            </a:r>
            <a:r>
              <a:rPr lang="en-CA" dirty="0"/>
              <a:t> </a:t>
            </a:r>
          </a:p>
        </p:txBody>
      </p:sp>
      <p:pic>
        <p:nvPicPr>
          <p:cNvPr id="12290" name="Picture 2" descr="RF Plasma Surgical Wand for Tonsillectomy">
            <a:extLst>
              <a:ext uri="{FF2B5EF4-FFF2-40B4-BE49-F238E27FC236}">
                <a16:creationId xmlns:a16="http://schemas.microsoft.com/office/drawing/2014/main" id="{F6BFC893-E8BE-4343-8E8F-83B5E3B728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29" y="1853754"/>
            <a:ext cx="4195672" cy="41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017EFB-E728-4488-A299-BFC4891A2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239" y="1853754"/>
            <a:ext cx="4195672" cy="41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9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F51A-3D13-4E9D-B79C-C6027C5C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3D85E2-24B2-477D-98ED-7BDA2F40C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5048" y="1296162"/>
            <a:ext cx="3810330" cy="36640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36749-C549-49B0-9466-37DCEC4E2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Type C</a:t>
            </a:r>
          </a:p>
        </p:txBody>
      </p:sp>
    </p:spTree>
    <p:extLst>
      <p:ext uri="{BB962C8B-B14F-4D97-AF65-F5344CB8AC3E}">
        <p14:creationId xmlns:p14="http://schemas.microsoft.com/office/powerpoint/2010/main" val="39377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0E801-33F8-43A4-B73D-9E2D1599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D27EB-7D0F-4D38-8F41-EE908F329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Rubin’s Septal </a:t>
            </a:r>
            <a:r>
              <a:rPr lang="en-CA" dirty="0" err="1"/>
              <a:t>Morselizer</a:t>
            </a:r>
            <a:endParaRPr lang="en-CA" dirty="0"/>
          </a:p>
        </p:txBody>
      </p:sp>
      <p:pic>
        <p:nvPicPr>
          <p:cNvPr id="1026" name="Picture 2" descr="Image result for rubin septal morselizer">
            <a:extLst>
              <a:ext uri="{FF2B5EF4-FFF2-40B4-BE49-F238E27FC236}">
                <a16:creationId xmlns:a16="http://schemas.microsoft.com/office/drawing/2014/main" id="{B84508BB-8362-4992-A4EB-93F19B4399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7" y="798513"/>
            <a:ext cx="4659312" cy="465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6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8D10-484D-43A5-BD5A-6BA07112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5F7782-C090-4480-A362-E069EB2B2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5353" y="1286541"/>
            <a:ext cx="5975171" cy="364912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9F52D-5096-4BB8-A102-70FC7628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Malleus Nipper</a:t>
            </a:r>
          </a:p>
        </p:txBody>
      </p:sp>
    </p:spTree>
    <p:extLst>
      <p:ext uri="{BB962C8B-B14F-4D97-AF65-F5344CB8AC3E}">
        <p14:creationId xmlns:p14="http://schemas.microsoft.com/office/powerpoint/2010/main" val="98018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D64EA-55B7-4414-95F0-1FB164AA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A1B34-D973-4DCE-A0A6-C6F050E1E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1427" y="798513"/>
            <a:ext cx="5897571" cy="46593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BACAB-F750-4D3D-841A-FAC1F6573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Laryngeal Mask Airway</a:t>
            </a:r>
          </a:p>
        </p:txBody>
      </p:sp>
    </p:spTree>
    <p:extLst>
      <p:ext uri="{BB962C8B-B14F-4D97-AF65-F5344CB8AC3E}">
        <p14:creationId xmlns:p14="http://schemas.microsoft.com/office/powerpoint/2010/main" val="16642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5145-DB70-403F-B60F-83E1C9FB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44D93-BF64-4277-B41C-177B0C1B6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4385" y="893136"/>
            <a:ext cx="7129997" cy="38808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0E821-BF94-42B6-A3E0-2374BF4CE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CA" sz="2000" dirty="0"/>
              <a:t>Diagnostic and interventional </a:t>
            </a:r>
            <a:r>
              <a:rPr lang="en-CA" sz="2000" dirty="0" err="1"/>
              <a:t>Marchal</a:t>
            </a:r>
            <a:r>
              <a:rPr lang="en-CA" sz="2000" dirty="0"/>
              <a:t> </a:t>
            </a:r>
            <a:r>
              <a:rPr lang="en-CA" sz="2000" dirty="0" err="1"/>
              <a:t>Sialendoscope</a:t>
            </a:r>
            <a:r>
              <a:rPr lang="en-CA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62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1E791-DBFA-445A-AB32-EC1449BD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0CBDA-2004-4338-B4FC-27DE0717B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9051" y="798974"/>
            <a:ext cx="4419195" cy="497159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11092-5862-4B49-B256-A9913F85B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82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EC95F-A596-4644-A5A9-68842EC0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C815F-26C7-4EBF-8FC4-9724D75B0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This recurrent laryngeal nerve is more to be injured during neck</a:t>
            </a:r>
            <a:r>
              <a:rPr lang="en-CA" dirty="0"/>
              <a:t> </a:t>
            </a:r>
            <a:r>
              <a:rPr lang="en-CA" sz="3600" dirty="0"/>
              <a:t>trauma</a:t>
            </a:r>
          </a:p>
          <a:p>
            <a:r>
              <a:rPr lang="en-CA" dirty="0"/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16389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3FAE-A7F5-4EE8-92D2-C9163843B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103E7-BDE2-4764-8FCC-BB24CEE5C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is full form of COMMANDO procedure</a:t>
            </a:r>
          </a:p>
          <a:p>
            <a:endParaRPr lang="en-CA" dirty="0"/>
          </a:p>
          <a:p>
            <a:r>
              <a:rPr lang="en-CA" dirty="0" err="1"/>
              <a:t>COMbined</a:t>
            </a:r>
            <a:r>
              <a:rPr lang="en-CA" dirty="0"/>
              <a:t> </a:t>
            </a:r>
            <a:r>
              <a:rPr lang="en-CA" dirty="0" err="1"/>
              <a:t>MAndibulectomy</a:t>
            </a:r>
            <a:r>
              <a:rPr lang="en-CA" dirty="0"/>
              <a:t> and Neck Dissection Operation</a:t>
            </a:r>
          </a:p>
        </p:txBody>
      </p:sp>
    </p:spTree>
    <p:extLst>
      <p:ext uri="{BB962C8B-B14F-4D97-AF65-F5344CB8AC3E}">
        <p14:creationId xmlns:p14="http://schemas.microsoft.com/office/powerpoint/2010/main" val="38816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4BEED-CBA0-42DB-8EB6-3CF35DAF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5639-700E-4C90-A387-808803F06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LASER</a:t>
            </a:r>
          </a:p>
          <a:p>
            <a:r>
              <a:rPr lang="en-CA" dirty="0"/>
              <a:t>Light amplification by stimulated emission of radiation</a:t>
            </a:r>
          </a:p>
        </p:txBody>
      </p:sp>
    </p:spTree>
    <p:extLst>
      <p:ext uri="{BB962C8B-B14F-4D97-AF65-F5344CB8AC3E}">
        <p14:creationId xmlns:p14="http://schemas.microsoft.com/office/powerpoint/2010/main" val="25253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04AF-0D4E-47E8-8606-ECF95B38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B237F-D4F3-4565-A978-4CABFA887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CAPD</a:t>
            </a:r>
          </a:p>
          <a:p>
            <a:r>
              <a:rPr lang="en-CA" dirty="0"/>
              <a:t>Central Auditory Processing Disorder</a:t>
            </a:r>
          </a:p>
        </p:txBody>
      </p:sp>
    </p:spTree>
    <p:extLst>
      <p:ext uri="{BB962C8B-B14F-4D97-AF65-F5344CB8AC3E}">
        <p14:creationId xmlns:p14="http://schemas.microsoft.com/office/powerpoint/2010/main" val="11017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1C54-CECB-47B6-8668-B1707B53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867F9-96C6-47B4-9267-DD1F64431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AHI</a:t>
            </a:r>
          </a:p>
          <a:p>
            <a:r>
              <a:rPr lang="en-CA" dirty="0"/>
              <a:t>apnea-hypopnea index</a:t>
            </a:r>
          </a:p>
        </p:txBody>
      </p:sp>
    </p:spTree>
    <p:extLst>
      <p:ext uri="{BB962C8B-B14F-4D97-AF65-F5344CB8AC3E}">
        <p14:creationId xmlns:p14="http://schemas.microsoft.com/office/powerpoint/2010/main" val="196067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AD3F-BD95-4F6A-A8B7-0CE32E02A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CF1BE-D5AF-46D9-80D7-F3C98B9A5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PORP</a:t>
            </a:r>
          </a:p>
          <a:p>
            <a:endParaRPr lang="en-CA" dirty="0"/>
          </a:p>
          <a:p>
            <a:r>
              <a:rPr lang="en-CA" dirty="0">
                <a:solidFill>
                  <a:srgbClr val="000000"/>
                </a:solidFill>
                <a:latin typeface="arial unicode ms"/>
              </a:rPr>
              <a:t>partial ossicular replacement </a:t>
            </a:r>
            <a:r>
              <a:rPr lang="en-CA" dirty="0" err="1">
                <a:solidFill>
                  <a:srgbClr val="000000"/>
                </a:solidFill>
                <a:latin typeface="arial unicode ms"/>
              </a:rPr>
              <a:t>prosethesis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34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9DBD7-696C-4319-B538-BF57D289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F23D1-6E89-43BD-BA24-B7F08D3D6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DPOAE</a:t>
            </a:r>
          </a:p>
          <a:p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Distortion product otoacoustic emissions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377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C6C12-2C11-46B0-ACDC-FC71910AD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42" y="414669"/>
            <a:ext cx="11149299" cy="520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7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9B8E-EA90-4D3C-9606-9367BD17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5366E-7939-4A04-AD55-6E74607FE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400" dirty="0" err="1"/>
              <a:t>Subglottis</a:t>
            </a:r>
            <a:r>
              <a:rPr lang="en-CA" sz="4400" dirty="0"/>
              <a:t> develops from this branchial arch.</a:t>
            </a:r>
          </a:p>
          <a:p>
            <a:r>
              <a:rPr lang="en-CA" dirty="0"/>
              <a:t>SIXTH</a:t>
            </a:r>
          </a:p>
        </p:txBody>
      </p:sp>
    </p:spTree>
    <p:extLst>
      <p:ext uri="{BB962C8B-B14F-4D97-AF65-F5344CB8AC3E}">
        <p14:creationId xmlns:p14="http://schemas.microsoft.com/office/powerpoint/2010/main" val="3805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90B4-F7F8-4F6B-A7AE-943E03B9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C3E1D-B460-4EFA-BAE1-D4E70C085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The first </a:t>
            </a:r>
            <a:r>
              <a:rPr lang="en-CA" sz="3600" dirty="0" err="1"/>
              <a:t>intratemporal</a:t>
            </a:r>
            <a:r>
              <a:rPr lang="en-CA" sz="3600" dirty="0"/>
              <a:t> branch of facial nerve is greater _________ </a:t>
            </a:r>
          </a:p>
          <a:p>
            <a:r>
              <a:rPr lang="en-CA" sz="3600" dirty="0"/>
              <a:t>PETROSAL</a:t>
            </a:r>
          </a:p>
        </p:txBody>
      </p:sp>
    </p:spTree>
    <p:extLst>
      <p:ext uri="{BB962C8B-B14F-4D97-AF65-F5344CB8AC3E}">
        <p14:creationId xmlns:p14="http://schemas.microsoft.com/office/powerpoint/2010/main" val="217792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597D-865E-41AA-9AC7-0027B81B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42613-E67A-4D0C-9F53-FA3213862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/>
              <a:t>This artery is one of the three principal arteries of facial nerve</a:t>
            </a:r>
          </a:p>
          <a:p>
            <a:r>
              <a:rPr lang="en-CA" dirty="0"/>
              <a:t>SUPERIOR PETROSAL</a:t>
            </a:r>
          </a:p>
        </p:txBody>
      </p:sp>
    </p:spTree>
    <p:extLst>
      <p:ext uri="{BB962C8B-B14F-4D97-AF65-F5344CB8AC3E}">
        <p14:creationId xmlns:p14="http://schemas.microsoft.com/office/powerpoint/2010/main" val="30035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A404-9A0D-4D14-9284-7A9C126D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66CFD-D6CB-4D71-BA61-FFAA93CCE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The chorda tympani exits tympanic cavity via canal of ________ and </a:t>
            </a:r>
            <a:r>
              <a:rPr lang="en-CA" sz="3600" dirty="0" err="1"/>
              <a:t>petrotympanic</a:t>
            </a:r>
            <a:r>
              <a:rPr lang="en-CA" sz="3600" dirty="0"/>
              <a:t> fissure.</a:t>
            </a:r>
          </a:p>
          <a:p>
            <a:r>
              <a:rPr lang="en-CA" dirty="0"/>
              <a:t>HUGUIER</a:t>
            </a:r>
          </a:p>
        </p:txBody>
      </p:sp>
    </p:spTree>
    <p:extLst>
      <p:ext uri="{BB962C8B-B14F-4D97-AF65-F5344CB8AC3E}">
        <p14:creationId xmlns:p14="http://schemas.microsoft.com/office/powerpoint/2010/main" val="302929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5A9E-8194-40F5-84E2-40449CC7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FFD53-58E8-4737-8BF8-F73D726AE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This segment is the most frequent site of facial canal dehiscence</a:t>
            </a:r>
          </a:p>
          <a:p>
            <a:r>
              <a:rPr lang="en-CA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125561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ED74B-0FDA-445C-A57A-EB721A608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241D2-F81F-4E16-90C4-F74DE275D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Interruption of nerve to stapedius muscle would cause this symptom</a:t>
            </a:r>
          </a:p>
          <a:p>
            <a:r>
              <a:rPr lang="en-CA" dirty="0"/>
              <a:t>HYPERACUSIS</a:t>
            </a:r>
          </a:p>
        </p:txBody>
      </p:sp>
    </p:spTree>
    <p:extLst>
      <p:ext uri="{BB962C8B-B14F-4D97-AF65-F5344CB8AC3E}">
        <p14:creationId xmlns:p14="http://schemas.microsoft.com/office/powerpoint/2010/main" val="37680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BF2D-0456-4C25-B139-7775381A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44BFD-F99E-4838-8326-47102F401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The motor nucleus of facial nerve lies in caudal _____ </a:t>
            </a:r>
          </a:p>
          <a:p>
            <a:r>
              <a:rPr lang="en-CA" sz="2800" dirty="0"/>
              <a:t>PONS</a:t>
            </a:r>
          </a:p>
        </p:txBody>
      </p:sp>
    </p:spTree>
    <p:extLst>
      <p:ext uri="{BB962C8B-B14F-4D97-AF65-F5344CB8AC3E}">
        <p14:creationId xmlns:p14="http://schemas.microsoft.com/office/powerpoint/2010/main" val="29167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20E5-A726-4BD2-9CE5-E09FA224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A6CDC-0E93-4CB2-A9E8-6E1E7E70E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The taste fibers of facial nerve convey taste sensation from the anterior ___ _____of the tongue</a:t>
            </a:r>
          </a:p>
          <a:p>
            <a:r>
              <a:rPr lang="en-CA" dirty="0"/>
              <a:t>TWO-THIRD</a:t>
            </a:r>
          </a:p>
        </p:txBody>
      </p:sp>
    </p:spTree>
    <p:extLst>
      <p:ext uri="{BB962C8B-B14F-4D97-AF65-F5344CB8AC3E}">
        <p14:creationId xmlns:p14="http://schemas.microsoft.com/office/powerpoint/2010/main" val="377413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DCBF5-78B1-4675-BB82-16BE3F27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EDBAA-5022-4ECE-B782-12F2CA2CE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This is the narrowest and shortest segment of facial nerve canal.</a:t>
            </a:r>
          </a:p>
          <a:p>
            <a:r>
              <a:rPr lang="en-CA" dirty="0"/>
              <a:t>LABYRINTHINE</a:t>
            </a:r>
          </a:p>
        </p:txBody>
      </p:sp>
    </p:spTree>
    <p:extLst>
      <p:ext uri="{BB962C8B-B14F-4D97-AF65-F5344CB8AC3E}">
        <p14:creationId xmlns:p14="http://schemas.microsoft.com/office/powerpoint/2010/main" val="36282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2FBA-F54A-422E-8BEE-AD2D9EAF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B0783-F9A3-4D08-A3BC-DBC156DE3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Upward rolling of eye on the side of paralysis upon attempted closure of eye in a patient with complete interruption of facial nerve is called _______ phenomena</a:t>
            </a:r>
            <a:r>
              <a:rPr lang="en-CA" dirty="0"/>
              <a:t> </a:t>
            </a:r>
          </a:p>
          <a:p>
            <a:r>
              <a:rPr lang="en-CA" dirty="0"/>
              <a:t>BELL’S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03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0DC0-3FBC-43AE-8CFB-D2D29966F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255DC-EE9A-40A9-BE06-981DB2520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The sensory component of facial nerve is also known as nerve of _______ </a:t>
            </a:r>
          </a:p>
          <a:p>
            <a:r>
              <a:rPr lang="en-CA" dirty="0"/>
              <a:t>WRISBERG</a:t>
            </a:r>
          </a:p>
        </p:txBody>
      </p:sp>
    </p:spTree>
    <p:extLst>
      <p:ext uri="{BB962C8B-B14F-4D97-AF65-F5344CB8AC3E}">
        <p14:creationId xmlns:p14="http://schemas.microsoft.com/office/powerpoint/2010/main" val="373305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C58A-DFDD-40AE-B996-D2EBF300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C3B1F-F2F5-40B3-9B00-D28D088C7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Facial nerve innervates structures that are derived from this embryonic cartilage.</a:t>
            </a:r>
          </a:p>
          <a:p>
            <a:r>
              <a:rPr lang="en-CA" dirty="0"/>
              <a:t>REICHERTS</a:t>
            </a:r>
          </a:p>
        </p:txBody>
      </p:sp>
    </p:spTree>
    <p:extLst>
      <p:ext uri="{BB962C8B-B14F-4D97-AF65-F5344CB8AC3E}">
        <p14:creationId xmlns:p14="http://schemas.microsoft.com/office/powerpoint/2010/main" val="206554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1755D-E129-4F27-846D-5D0D9E1F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24CC5-C3B9-4ACD-9C06-8ADE96FEF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Tracheostomy is indicated in a patient with respiratory failure when his vital capacity falls to _ _ _ _ _ _ _ _ _ _ percent of normal value</a:t>
            </a:r>
          </a:p>
          <a:p>
            <a:r>
              <a:rPr lang="en-CA" dirty="0"/>
              <a:t>TWENTY-FIVE</a:t>
            </a:r>
          </a:p>
        </p:txBody>
      </p:sp>
    </p:spTree>
    <p:extLst>
      <p:ext uri="{BB962C8B-B14F-4D97-AF65-F5344CB8AC3E}">
        <p14:creationId xmlns:p14="http://schemas.microsoft.com/office/powerpoint/2010/main" val="98653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6C3C-469C-4354-AF1A-9F3CDB63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80819-46F5-46AC-B5B7-AA6ECC9D1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The posterior wall of trachea is connected for its whole length with_ _ _ _ _ _ _ _ _ </a:t>
            </a:r>
            <a:r>
              <a:rPr lang="en-CA" dirty="0"/>
              <a:t>_</a:t>
            </a:r>
          </a:p>
          <a:p>
            <a:r>
              <a:rPr lang="en-CA" dirty="0"/>
              <a:t>OESOPHAGUS</a:t>
            </a:r>
          </a:p>
        </p:txBody>
      </p:sp>
    </p:spTree>
    <p:extLst>
      <p:ext uri="{BB962C8B-B14F-4D97-AF65-F5344CB8AC3E}">
        <p14:creationId xmlns:p14="http://schemas.microsoft.com/office/powerpoint/2010/main" val="325859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FFFC-53C7-431E-B3F0-37DE9AAD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759BE-8F2F-462B-B657-664D50C04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Post tracheostomy late haemorrhage from this artery into tracheal lumen often prove fatal</a:t>
            </a:r>
          </a:p>
          <a:p>
            <a:r>
              <a:rPr lang="en-CA" dirty="0"/>
              <a:t>BRACHIO-CEPHALIC</a:t>
            </a:r>
          </a:p>
        </p:txBody>
      </p:sp>
    </p:spTree>
    <p:extLst>
      <p:ext uri="{BB962C8B-B14F-4D97-AF65-F5344CB8AC3E}">
        <p14:creationId xmlns:p14="http://schemas.microsoft.com/office/powerpoint/2010/main" val="182317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0971A-594A-4BC3-8EDC-602436C5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65A10-61C7-43A3-B969-7FF75116F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Trachea is mainly innervated by _ _ _ _ _ _ _ _ _ _ _ _ _ _ _ _ _ nerves</a:t>
            </a:r>
          </a:p>
          <a:p>
            <a:r>
              <a:rPr lang="en-CA" dirty="0"/>
              <a:t>RECURRENT-LARYNGEAL</a:t>
            </a:r>
          </a:p>
        </p:txBody>
      </p:sp>
    </p:spTree>
    <p:extLst>
      <p:ext uri="{BB962C8B-B14F-4D97-AF65-F5344CB8AC3E}">
        <p14:creationId xmlns:p14="http://schemas.microsoft.com/office/powerpoint/2010/main" val="20153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4CD8-6B44-4C4F-9FF8-A66492F4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2B0EC-C4E1-4C43-B5C0-9F57D8B97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facial nerve canal is also known as canal of ----------------</a:t>
            </a:r>
          </a:p>
          <a:p>
            <a:r>
              <a:rPr lang="en-CA" dirty="0"/>
              <a:t>FALLOPIUS</a:t>
            </a:r>
          </a:p>
        </p:txBody>
      </p:sp>
    </p:spTree>
    <p:extLst>
      <p:ext uri="{BB962C8B-B14F-4D97-AF65-F5344CB8AC3E}">
        <p14:creationId xmlns:p14="http://schemas.microsoft.com/office/powerpoint/2010/main" val="20822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121B9-6AE2-430D-A5D6-15EA09120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351C1-3883-44F4-864E-AE214D598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000" dirty="0"/>
              <a:t>In children the thoracic part constitutes _ _ _ _ _ _ _ _ of total length of trachea </a:t>
            </a:r>
          </a:p>
          <a:p>
            <a:r>
              <a:rPr lang="en-CA" dirty="0"/>
              <a:t>TWO-FIFTH</a:t>
            </a:r>
          </a:p>
        </p:txBody>
      </p:sp>
    </p:spTree>
    <p:extLst>
      <p:ext uri="{BB962C8B-B14F-4D97-AF65-F5344CB8AC3E}">
        <p14:creationId xmlns:p14="http://schemas.microsoft.com/office/powerpoint/2010/main" val="38104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AEC0-DD92-4674-A92F-BE46BB2BB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E15A-8C0E-43F8-82D7-D153DB0B1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Endolymph is absorbed in the _ _ _ _ _ _ _ _ _ _ _ _ _ _ _ _ </a:t>
            </a:r>
          </a:p>
          <a:p>
            <a:endParaRPr lang="en-CA" dirty="0"/>
          </a:p>
          <a:p>
            <a:r>
              <a:rPr lang="en-CA" dirty="0"/>
              <a:t>ENDOLYMPHATIC SAC</a:t>
            </a:r>
          </a:p>
        </p:txBody>
      </p:sp>
    </p:spTree>
    <p:extLst>
      <p:ext uri="{BB962C8B-B14F-4D97-AF65-F5344CB8AC3E}">
        <p14:creationId xmlns:p14="http://schemas.microsoft.com/office/powerpoint/2010/main" val="41724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E09D-8969-4300-B8D1-CA1314E8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6F021-A0B4-4830-9742-F41606109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000" dirty="0"/>
              <a:t>The organ of </a:t>
            </a:r>
            <a:r>
              <a:rPr lang="en-CA" sz="4000" dirty="0" err="1"/>
              <a:t>Corti</a:t>
            </a:r>
            <a:r>
              <a:rPr lang="en-CA" sz="4000" dirty="0"/>
              <a:t> rests over _ _ _ _ _ _ _ membrane</a:t>
            </a:r>
          </a:p>
          <a:p>
            <a:r>
              <a:rPr lang="en-CA" dirty="0"/>
              <a:t>BASILAR</a:t>
            </a:r>
          </a:p>
        </p:txBody>
      </p:sp>
    </p:spTree>
    <p:extLst>
      <p:ext uri="{BB962C8B-B14F-4D97-AF65-F5344CB8AC3E}">
        <p14:creationId xmlns:p14="http://schemas.microsoft.com/office/powerpoint/2010/main" val="335928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80372-EBE3-4EE8-812B-F7A8626F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83792-D2D3-43DA-91A8-F1C7E92EE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The thin sloping roof of </a:t>
            </a:r>
            <a:r>
              <a:rPr lang="en-CA" sz="3600" dirty="0" err="1"/>
              <a:t>scala</a:t>
            </a:r>
            <a:r>
              <a:rPr lang="en-CA" sz="3600" dirty="0"/>
              <a:t> media is formed by _ _ _ _ _ _ _ _ _ membrane</a:t>
            </a:r>
          </a:p>
          <a:p>
            <a:endParaRPr lang="en-CA" dirty="0"/>
          </a:p>
          <a:p>
            <a:r>
              <a:rPr lang="en-CA" dirty="0"/>
              <a:t>REISSNER’S</a:t>
            </a:r>
          </a:p>
        </p:txBody>
      </p:sp>
    </p:spTree>
    <p:extLst>
      <p:ext uri="{BB962C8B-B14F-4D97-AF65-F5344CB8AC3E}">
        <p14:creationId xmlns:p14="http://schemas.microsoft.com/office/powerpoint/2010/main" val="19721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8E59-7B70-4D90-82B9-0812F162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600D4-7C4C-4F0F-B29D-82119132F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The </a:t>
            </a:r>
            <a:r>
              <a:rPr lang="en-CA" sz="3200" dirty="0" err="1"/>
              <a:t>perilymphatic</a:t>
            </a:r>
            <a:r>
              <a:rPr lang="en-CA" sz="3200" dirty="0"/>
              <a:t> space surrounding the membranous labyrinth opens into the cerebrospinal fluid by way of the _ _ _ _ _ _ _ _ _ _ _ _ _ _ _ _ </a:t>
            </a:r>
          </a:p>
          <a:p>
            <a:endParaRPr lang="en-CA" sz="3200" dirty="0"/>
          </a:p>
          <a:p>
            <a:r>
              <a:rPr lang="en-CA" dirty="0"/>
              <a:t>COCHLEAR-AQUEDUCT</a:t>
            </a:r>
          </a:p>
        </p:txBody>
      </p:sp>
    </p:spTree>
    <p:extLst>
      <p:ext uri="{BB962C8B-B14F-4D97-AF65-F5344CB8AC3E}">
        <p14:creationId xmlns:p14="http://schemas.microsoft.com/office/powerpoint/2010/main" val="317914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2015F-ABED-499D-9E1A-57C209F1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94950-D4BA-4F3A-A206-C6EE6BBEA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This structure on the lateral wall of cochlear duct plays an active role in the maintenance of the ionic composition and electrical potential of the endolymph.</a:t>
            </a:r>
          </a:p>
          <a:p>
            <a:r>
              <a:rPr lang="en-CA" dirty="0"/>
              <a:t>STRIA VASCULARIS</a:t>
            </a:r>
          </a:p>
        </p:txBody>
      </p:sp>
    </p:spTree>
    <p:extLst>
      <p:ext uri="{BB962C8B-B14F-4D97-AF65-F5344CB8AC3E}">
        <p14:creationId xmlns:p14="http://schemas.microsoft.com/office/powerpoint/2010/main" val="63788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A0FA-2958-42A8-BB51-43D4B01C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E852D-D5F4-40F2-8018-C1FCD2AF1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The </a:t>
            </a:r>
            <a:r>
              <a:rPr lang="en-CA" sz="3600" dirty="0" err="1"/>
              <a:t>scala</a:t>
            </a:r>
            <a:r>
              <a:rPr lang="en-CA" sz="3600" dirty="0"/>
              <a:t> tympani is a _ _ _ _ _ ended tube.</a:t>
            </a:r>
          </a:p>
          <a:p>
            <a:r>
              <a:rPr lang="en-CA" dirty="0"/>
              <a:t>BLIND</a:t>
            </a:r>
          </a:p>
        </p:txBody>
      </p:sp>
    </p:spTree>
    <p:extLst>
      <p:ext uri="{BB962C8B-B14F-4D97-AF65-F5344CB8AC3E}">
        <p14:creationId xmlns:p14="http://schemas.microsoft.com/office/powerpoint/2010/main" val="353029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86A8-1F90-4EA5-91D4-FD7457AA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547C5-D5E5-4252-AE63-DC6CFB87C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A standing potential of about + _ _ _ _ _ _ mV exists between endolymph and perilymph</a:t>
            </a:r>
            <a:r>
              <a:rPr lang="en-CA" dirty="0"/>
              <a:t>.</a:t>
            </a:r>
            <a:br>
              <a:rPr lang="en-CA" dirty="0"/>
            </a:br>
            <a:endParaRPr lang="en-CA" dirty="0"/>
          </a:p>
          <a:p>
            <a:r>
              <a:rPr lang="en-CA" dirty="0"/>
              <a:t>EIGHTY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513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0ACC-EABF-4997-9424-4F71C06A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05C1A-1C82-476D-A1EA-E08B1907D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There is usually a single layer of _ _ _ _ _ hair cells </a:t>
            </a:r>
          </a:p>
          <a:p>
            <a:endParaRPr lang="en-CA" dirty="0"/>
          </a:p>
          <a:p>
            <a:r>
              <a:rPr lang="en-CA" dirty="0"/>
              <a:t>INNER</a:t>
            </a:r>
          </a:p>
        </p:txBody>
      </p:sp>
    </p:spTree>
    <p:extLst>
      <p:ext uri="{BB962C8B-B14F-4D97-AF65-F5344CB8AC3E}">
        <p14:creationId xmlns:p14="http://schemas.microsoft.com/office/powerpoint/2010/main" val="94174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32C9-1DB6-4B4E-8D9A-17E3D2AA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7FE7C-1D32-4C52-991B-FCA2258DF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The endolymph has a high _ _ _ _ _ _ _ _ _ ion content.</a:t>
            </a:r>
          </a:p>
          <a:p>
            <a:r>
              <a:rPr lang="en-CA" dirty="0"/>
              <a:t>POTASSIUM</a:t>
            </a:r>
          </a:p>
        </p:txBody>
      </p:sp>
    </p:spTree>
    <p:extLst>
      <p:ext uri="{BB962C8B-B14F-4D97-AF65-F5344CB8AC3E}">
        <p14:creationId xmlns:p14="http://schemas.microsoft.com/office/powerpoint/2010/main" val="163276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E065-7FA9-48F7-BB82-35AA0259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93825-4EB1-40C5-888F-E5F9305BF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sensory component of facial nerve is called </a:t>
            </a:r>
            <a:r>
              <a:rPr lang="en-CA" dirty="0" err="1"/>
              <a:t>nervus</a:t>
            </a:r>
            <a:r>
              <a:rPr lang="en-CA" dirty="0"/>
              <a:t> </a:t>
            </a:r>
          </a:p>
          <a:p>
            <a:r>
              <a:rPr lang="en-CA" dirty="0"/>
              <a:t>INTERMEDIUS</a:t>
            </a:r>
          </a:p>
        </p:txBody>
      </p:sp>
    </p:spTree>
    <p:extLst>
      <p:ext uri="{BB962C8B-B14F-4D97-AF65-F5344CB8AC3E}">
        <p14:creationId xmlns:p14="http://schemas.microsoft.com/office/powerpoint/2010/main" val="7038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7EED1-64D9-48FB-8047-CEDF6663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162A-2AA4-464B-8797-BFA47261D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Nominal dysphasia is a feature of the _ _ _ _ _ _ _ _ _ _ _ _ abscess </a:t>
            </a:r>
          </a:p>
          <a:p>
            <a:r>
              <a:rPr lang="en-CA" dirty="0"/>
              <a:t>TEMPORAL- LOBE</a:t>
            </a:r>
          </a:p>
        </p:txBody>
      </p:sp>
    </p:spTree>
    <p:extLst>
      <p:ext uri="{BB962C8B-B14F-4D97-AF65-F5344CB8AC3E}">
        <p14:creationId xmlns:p14="http://schemas.microsoft.com/office/powerpoint/2010/main" val="13940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F35AA-77A8-4C1D-9A1C-5F9EC5A6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27220-3E69-4DAD-B2A6-21FFDC330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In </a:t>
            </a:r>
            <a:r>
              <a:rPr lang="en-CA" sz="3200" dirty="0" err="1"/>
              <a:t>otogenic</a:t>
            </a:r>
            <a:r>
              <a:rPr lang="en-CA" sz="3200" dirty="0"/>
              <a:t> suppurative thrombophlebitis swinging high grade fever is described as having _ _ _ _ _ _ _ _ _ _ _ pattern</a:t>
            </a:r>
          </a:p>
          <a:p>
            <a:endParaRPr lang="en-CA" sz="3200" dirty="0"/>
          </a:p>
          <a:p>
            <a:r>
              <a:rPr lang="en-CA" dirty="0"/>
              <a:t>PICKET- FENCE</a:t>
            </a:r>
          </a:p>
        </p:txBody>
      </p:sp>
    </p:spTree>
    <p:extLst>
      <p:ext uri="{BB962C8B-B14F-4D97-AF65-F5344CB8AC3E}">
        <p14:creationId xmlns:p14="http://schemas.microsoft.com/office/powerpoint/2010/main" val="34659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473CC-6914-4A38-B319-BC51BDEB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5B8F6-D4F7-4F13-A6E8-98C537216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infection from middle ear cavity may spread directly to brain tissue via peri-</a:t>
            </a:r>
            <a:r>
              <a:rPr lang="en-CA" dirty="0" err="1"/>
              <a:t>arteiolar</a:t>
            </a:r>
            <a:r>
              <a:rPr lang="en-CA" dirty="0"/>
              <a:t> spaces of _ _ _ _ _ _ _ </a:t>
            </a:r>
          </a:p>
          <a:p>
            <a:r>
              <a:rPr lang="en-CA" dirty="0"/>
              <a:t>VIRCHOW</a:t>
            </a:r>
          </a:p>
        </p:txBody>
      </p:sp>
    </p:spTree>
    <p:extLst>
      <p:ext uri="{BB962C8B-B14F-4D97-AF65-F5344CB8AC3E}">
        <p14:creationId xmlns:p14="http://schemas.microsoft.com/office/powerpoint/2010/main" val="56037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06C2-C0A5-415D-A0F2-AE0AA2BF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7F70-23D6-4155-B93A-3AA2C7C8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venous sinus is formed by sigmoid and transverse sinuses</a:t>
            </a:r>
          </a:p>
          <a:p>
            <a:r>
              <a:rPr lang="en-CA" dirty="0"/>
              <a:t>LATERAL</a:t>
            </a:r>
          </a:p>
        </p:txBody>
      </p:sp>
    </p:spTree>
    <p:extLst>
      <p:ext uri="{BB962C8B-B14F-4D97-AF65-F5344CB8AC3E}">
        <p14:creationId xmlns:p14="http://schemas.microsoft.com/office/powerpoint/2010/main" val="26408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505E4-1DAF-4680-A6B5-6FAE2CC82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CE000-0ECB-439A-BF42-A738B46AB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sign of meningitis in which there is inability to flex the leg without moving the opposite leg or flexion of neck results in flexion of hip or knee.</a:t>
            </a:r>
          </a:p>
          <a:p>
            <a:r>
              <a:rPr lang="en-CA" dirty="0"/>
              <a:t>BRUDZINSKI’S</a:t>
            </a:r>
          </a:p>
        </p:txBody>
      </p:sp>
    </p:spTree>
    <p:extLst>
      <p:ext uri="{BB962C8B-B14F-4D97-AF65-F5344CB8AC3E}">
        <p14:creationId xmlns:p14="http://schemas.microsoft.com/office/powerpoint/2010/main" val="7571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493B0-8E32-4283-90C7-DA6C9296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CC331-C1FD-4255-9373-9DBD407E8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earliest focal sign of temporal lobe abscess in which the patient has visual field defects affecting the same sides of both the retina</a:t>
            </a:r>
          </a:p>
          <a:p>
            <a:r>
              <a:rPr lang="en-CA" dirty="0"/>
              <a:t>HOMONYMOUS-HEMIANOPIA</a:t>
            </a:r>
          </a:p>
        </p:txBody>
      </p:sp>
    </p:spTree>
    <p:extLst>
      <p:ext uri="{BB962C8B-B14F-4D97-AF65-F5344CB8AC3E}">
        <p14:creationId xmlns:p14="http://schemas.microsoft.com/office/powerpoint/2010/main" val="313912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360F-90F5-450C-92AA-E569F648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D4788-4B6B-49D6-B087-537758E97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test is used for measurement of CSF pressure and observing its changes when one or both internal jugular veins are compressed</a:t>
            </a:r>
          </a:p>
          <a:p>
            <a:r>
              <a:rPr lang="en-CA" dirty="0"/>
              <a:t>QUECKENSTEDT</a:t>
            </a:r>
          </a:p>
        </p:txBody>
      </p:sp>
    </p:spTree>
    <p:extLst>
      <p:ext uri="{BB962C8B-B14F-4D97-AF65-F5344CB8AC3E}">
        <p14:creationId xmlns:p14="http://schemas.microsoft.com/office/powerpoint/2010/main" val="47495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D8F7-D676-4EDA-AE6B-04DCEE9D1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34D44-B248-457E-BC71-7F9CF35FB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sign of meningitis in which there is inability to extend the leg when lying supine, with thigh flexed towards abdomen</a:t>
            </a:r>
          </a:p>
          <a:p>
            <a:r>
              <a:rPr lang="en-CA" dirty="0"/>
              <a:t>KERNIG’S</a:t>
            </a:r>
          </a:p>
        </p:txBody>
      </p:sp>
    </p:spTree>
    <p:extLst>
      <p:ext uri="{BB962C8B-B14F-4D97-AF65-F5344CB8AC3E}">
        <p14:creationId xmlns:p14="http://schemas.microsoft.com/office/powerpoint/2010/main" val="257462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EB200-6AD1-4621-BC90-B65160ED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AFD70-E64B-4F54-9546-A9D4C98E2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In a patient with sigmoid sinus thrombosis when contrast enhancement is used while performing CT Scan study, the enhancement of the walls but not the contents of the sinus constitutes _ _ _ _ _ sign</a:t>
            </a:r>
          </a:p>
          <a:p>
            <a:r>
              <a:rPr lang="en-CA" dirty="0"/>
              <a:t>DELTA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79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866B3-8EBC-402C-93FA-37E7FD88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7B277-591D-43EE-AFA5-071462ED3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 a patient with </a:t>
            </a:r>
            <a:r>
              <a:rPr lang="en-CA" dirty="0" err="1"/>
              <a:t>otogenic</a:t>
            </a:r>
            <a:r>
              <a:rPr lang="en-CA" dirty="0"/>
              <a:t> brain abscess clinical features such as dizziness, ataxia, nystagmus and vomiting suggest _ _ _ _ _ _ _ _ _ _ abscess </a:t>
            </a:r>
          </a:p>
          <a:p>
            <a:endParaRPr lang="en-CA" dirty="0"/>
          </a:p>
          <a:p>
            <a:r>
              <a:rPr lang="en-CA" dirty="0"/>
              <a:t>CEREBELLAR</a:t>
            </a:r>
          </a:p>
        </p:txBody>
      </p:sp>
    </p:spTree>
    <p:extLst>
      <p:ext uri="{BB962C8B-B14F-4D97-AF65-F5344CB8AC3E}">
        <p14:creationId xmlns:p14="http://schemas.microsoft.com/office/powerpoint/2010/main" val="252447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C89D-90A3-4AFF-ACF1-E181EF76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EF71B-2173-487E-A2EF-D2449C062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Arterial blood supply of trachea in its cranial half comes from _ _ _ _ _ _ _ _ _ _ _ _ _ _ _ vessels</a:t>
            </a:r>
          </a:p>
          <a:p>
            <a:endParaRPr lang="en-CA" dirty="0"/>
          </a:p>
          <a:p>
            <a:r>
              <a:rPr lang="en-CA" dirty="0"/>
              <a:t>INFERIOR THYROID</a:t>
            </a:r>
          </a:p>
        </p:txBody>
      </p:sp>
    </p:spTree>
    <p:extLst>
      <p:ext uri="{BB962C8B-B14F-4D97-AF65-F5344CB8AC3E}">
        <p14:creationId xmlns:p14="http://schemas.microsoft.com/office/powerpoint/2010/main" val="24152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96C1-5ED8-4F18-9A40-E9F012AE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4B0FC-B4A9-450E-8626-5DE1F29E2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triad of draining ear with ipsilateral retro-orbital pain and abducens nerve palsy is known as _ _ _ _ _ _ _ _ _ _ syndrome</a:t>
            </a:r>
          </a:p>
          <a:p>
            <a:r>
              <a:rPr lang="en-CA" dirty="0"/>
              <a:t>GRADENIGO’S</a:t>
            </a:r>
          </a:p>
        </p:txBody>
      </p:sp>
    </p:spTree>
    <p:extLst>
      <p:ext uri="{BB962C8B-B14F-4D97-AF65-F5344CB8AC3E}">
        <p14:creationId xmlns:p14="http://schemas.microsoft.com/office/powerpoint/2010/main" val="28448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BE71-FC6D-4C49-987C-A740A531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EA571-FB5E-4839-B85C-E1555491F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complication of chronic suppurative otitis media is a misnomer as ventricles of brain in this condition are often smaller than usual.</a:t>
            </a:r>
          </a:p>
          <a:p>
            <a:r>
              <a:rPr lang="en-CA" dirty="0"/>
              <a:t>OTITIC HYDROCEPHALUS</a:t>
            </a:r>
          </a:p>
        </p:txBody>
      </p:sp>
    </p:spTree>
    <p:extLst>
      <p:ext uri="{BB962C8B-B14F-4D97-AF65-F5344CB8AC3E}">
        <p14:creationId xmlns:p14="http://schemas.microsoft.com/office/powerpoint/2010/main" val="1033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3D836-A050-4481-8D1F-79482591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1EC8B-345D-4BF4-A196-32A57384D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auditory cortex doesn't have clear tonotopic organisation but has an important role in sound localisation and analysis of complex sounds.</a:t>
            </a:r>
          </a:p>
          <a:p>
            <a:r>
              <a:rPr lang="en-CA" dirty="0"/>
              <a:t>Secondary</a:t>
            </a:r>
          </a:p>
        </p:txBody>
      </p:sp>
    </p:spTree>
    <p:extLst>
      <p:ext uri="{BB962C8B-B14F-4D97-AF65-F5344CB8AC3E}">
        <p14:creationId xmlns:p14="http://schemas.microsoft.com/office/powerpoint/2010/main" val="403124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1DF6-3F9A-4904-A648-EA890787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61C8-D48C-450E-82B9-E7AE6C493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These nuclei have the essential role of completing the frequency and intensity analyses started at the cochlea.</a:t>
            </a:r>
          </a:p>
          <a:p>
            <a:r>
              <a:rPr lang="en-CA" dirty="0"/>
              <a:t>COCHLEAR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1488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150B1-F30D-43FD-BD95-2079F270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9BF6D-44CE-4297-87DA-603E4FCAC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Superior olivary complex are located in this area of Brain</a:t>
            </a:r>
          </a:p>
          <a:p>
            <a:r>
              <a:rPr lang="en-CA" dirty="0"/>
              <a:t>MEDULLA</a:t>
            </a:r>
          </a:p>
        </p:txBody>
      </p:sp>
    </p:spTree>
    <p:extLst>
      <p:ext uri="{BB962C8B-B14F-4D97-AF65-F5344CB8AC3E}">
        <p14:creationId xmlns:p14="http://schemas.microsoft.com/office/powerpoint/2010/main" val="33320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C4A9-6E0F-45D4-949A-E1FA33281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8A9A4-F71B-403B-8C2A-0CF9474F1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Transduction of mechanical to neural signals occurs at K+ channels in_________________</a:t>
            </a:r>
          </a:p>
          <a:p>
            <a:r>
              <a:rPr lang="en-CA" dirty="0"/>
              <a:t>STEREOCILIA</a:t>
            </a:r>
          </a:p>
        </p:txBody>
      </p:sp>
    </p:spTree>
    <p:extLst>
      <p:ext uri="{BB962C8B-B14F-4D97-AF65-F5344CB8AC3E}">
        <p14:creationId xmlns:p14="http://schemas.microsoft.com/office/powerpoint/2010/main" val="39572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843B-3A2C-4A84-87C6-45550E16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E652B-9EE8-490A-AD5A-D23FA7843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fibers of the cochlear nerve originate from an aggregation of nerve cell bodies in the spiral ganglion, located in the_________ of the cochlea.</a:t>
            </a:r>
          </a:p>
          <a:p>
            <a:endParaRPr lang="en-CA" dirty="0"/>
          </a:p>
          <a:p>
            <a:r>
              <a:rPr lang="en-CA" dirty="0"/>
              <a:t>MODIOLUS</a:t>
            </a:r>
          </a:p>
        </p:txBody>
      </p:sp>
    </p:spTree>
    <p:extLst>
      <p:ext uri="{BB962C8B-B14F-4D97-AF65-F5344CB8AC3E}">
        <p14:creationId xmlns:p14="http://schemas.microsoft.com/office/powerpoint/2010/main" val="18076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7FF80-D134-473F-8223-E8099E99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B54AE-7F05-42FB-BE4E-4FD751353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area in parietal lobe of brain where speech is processed.</a:t>
            </a:r>
          </a:p>
          <a:p>
            <a:r>
              <a:rPr lang="en-CA" dirty="0"/>
              <a:t>WERNICKE’S</a:t>
            </a:r>
          </a:p>
        </p:txBody>
      </p:sp>
    </p:spTree>
    <p:extLst>
      <p:ext uri="{BB962C8B-B14F-4D97-AF65-F5344CB8AC3E}">
        <p14:creationId xmlns:p14="http://schemas.microsoft.com/office/powerpoint/2010/main" val="34153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539D-D044-4B36-AA85-B1813D2A4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F864A-3349-4A9C-9791-8D3322000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vertical bar separates the facial and superior vestibular nerves in the upper part of the IAC.</a:t>
            </a:r>
          </a:p>
          <a:p>
            <a:endParaRPr lang="en-CA" dirty="0"/>
          </a:p>
          <a:p>
            <a:r>
              <a:rPr lang="en-CA" dirty="0"/>
              <a:t>BILL’S BAR</a:t>
            </a:r>
          </a:p>
        </p:txBody>
      </p:sp>
    </p:spTree>
    <p:extLst>
      <p:ext uri="{BB962C8B-B14F-4D97-AF65-F5344CB8AC3E}">
        <p14:creationId xmlns:p14="http://schemas.microsoft.com/office/powerpoint/2010/main" val="12662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D33BF-4BB0-48C6-A1FF-E4C07ED6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7248A-0C8D-41E3-B8C1-2FB839230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body is an internal transverse pathway in caudal pons carrying decussating fibers from ventral cochlear nucleus on one side of brainstem to superior olivary nuclei on the other.</a:t>
            </a:r>
          </a:p>
          <a:p>
            <a:r>
              <a:rPr lang="en-CA" dirty="0"/>
              <a:t>TRAPEZOID</a:t>
            </a:r>
          </a:p>
        </p:txBody>
      </p:sp>
    </p:spTree>
    <p:extLst>
      <p:ext uri="{BB962C8B-B14F-4D97-AF65-F5344CB8AC3E}">
        <p14:creationId xmlns:p14="http://schemas.microsoft.com/office/powerpoint/2010/main" val="36097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D061B-33D2-403E-A25E-8506DF03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9F7B7-A08A-48E8-9915-E6EE33EC9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rmAutofit lnSpcReduction="10000"/>
          </a:bodyPr>
          <a:lstStyle/>
          <a:p>
            <a:r>
              <a:rPr lang="en-CA" sz="4800" dirty="0"/>
              <a:t>The upper free edge of this membrane forms vocal ligament</a:t>
            </a:r>
          </a:p>
          <a:p>
            <a:r>
              <a:rPr lang="en-CA" sz="8800" dirty="0"/>
              <a:t>Conus </a:t>
            </a:r>
            <a:r>
              <a:rPr lang="en-CA" sz="8800" dirty="0" err="1"/>
              <a:t>Elasticus</a:t>
            </a:r>
            <a:endParaRPr lang="en-CA" sz="88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451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FA9D-1A15-4F32-B3C2-407EFD0B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1D575-F320-49F6-BD78-6624BC99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Ninety-five percent of the eighth nerve afferents synapse on ______ hair cells.</a:t>
            </a:r>
          </a:p>
          <a:p>
            <a:r>
              <a:rPr lang="en-CA" dirty="0"/>
              <a:t>INNER</a:t>
            </a:r>
          </a:p>
        </p:txBody>
      </p:sp>
    </p:spTree>
    <p:extLst>
      <p:ext uri="{BB962C8B-B14F-4D97-AF65-F5344CB8AC3E}">
        <p14:creationId xmlns:p14="http://schemas.microsoft.com/office/powerpoint/2010/main" val="140740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6FB37-9F4A-40C1-BE23-9F4233C8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D0DA0-6448-4245-873D-9C7B97273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output of the superior olive travels in the __________ ____________</a:t>
            </a:r>
          </a:p>
          <a:p>
            <a:r>
              <a:rPr lang="en-CA" dirty="0"/>
              <a:t>Lateral  </a:t>
            </a:r>
            <a:r>
              <a:rPr lang="en-CA" dirty="0" err="1"/>
              <a:t>Leminiscus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468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35D6-5062-4C66-A479-F0D4EB3A2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FD4F-4BF5-4208-BE41-03CEF2E95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Primary auditory gyrus is located in superior ____________</a:t>
            </a:r>
          </a:p>
          <a:p>
            <a:r>
              <a:rPr lang="en-CA" dirty="0"/>
              <a:t>Temporal Gyrus</a:t>
            </a:r>
          </a:p>
        </p:txBody>
      </p:sp>
    </p:spTree>
    <p:extLst>
      <p:ext uri="{BB962C8B-B14F-4D97-AF65-F5344CB8AC3E}">
        <p14:creationId xmlns:p14="http://schemas.microsoft.com/office/powerpoint/2010/main" val="586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8320F-C7C2-4BF3-8DC4-B0D11CE49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10BB6-8003-4DB5-B72F-11ED98195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These are a series of tiny holes beneath inner hair cells that allow neural fibers to pass to the organ of </a:t>
            </a:r>
            <a:r>
              <a:rPr lang="en-CA" dirty="0" err="1"/>
              <a:t>Corti</a:t>
            </a:r>
            <a:r>
              <a:rPr lang="en-CA" dirty="0"/>
              <a:t>.</a:t>
            </a:r>
          </a:p>
          <a:p>
            <a:r>
              <a:rPr lang="en-CA" dirty="0"/>
              <a:t>Habenula </a:t>
            </a:r>
            <a:r>
              <a:rPr lang="en-CA" dirty="0" err="1"/>
              <a:t>Perforata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755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A44F-00D2-45D9-B3BC-1C02B9BB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94FD4-7CC7-4905-AE41-AD2B5B49A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ganglion lies approximately in the middle of internal auditory canal.</a:t>
            </a:r>
          </a:p>
          <a:p>
            <a:r>
              <a:rPr lang="en-CA" dirty="0"/>
              <a:t>Scarpa</a:t>
            </a:r>
          </a:p>
        </p:txBody>
      </p:sp>
    </p:spTree>
    <p:extLst>
      <p:ext uri="{BB962C8B-B14F-4D97-AF65-F5344CB8AC3E}">
        <p14:creationId xmlns:p14="http://schemas.microsoft.com/office/powerpoint/2010/main" val="299710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D263-C349-4D9D-B9E5-53A6CA009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0529F-EBC7-4D02-A0B6-74EF1C770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reduction in intensity of sound as it passes from one ear the </a:t>
            </a:r>
            <a:r>
              <a:rPr lang="en-CA" dirty="0" err="1"/>
              <a:t>pther</a:t>
            </a:r>
            <a:r>
              <a:rPr lang="en-CA" dirty="0"/>
              <a:t> is </a:t>
            </a:r>
            <a:r>
              <a:rPr lang="en-CA" dirty="0" err="1"/>
              <a:t>is</a:t>
            </a:r>
            <a:r>
              <a:rPr lang="en-CA" dirty="0"/>
              <a:t> known as inter-aural </a:t>
            </a:r>
          </a:p>
          <a:p>
            <a:r>
              <a:rPr lang="en-CA" dirty="0"/>
              <a:t>ATTENUATION</a:t>
            </a:r>
          </a:p>
        </p:txBody>
      </p:sp>
    </p:spTree>
    <p:extLst>
      <p:ext uri="{BB962C8B-B14F-4D97-AF65-F5344CB8AC3E}">
        <p14:creationId xmlns:p14="http://schemas.microsoft.com/office/powerpoint/2010/main" val="400288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72EC-DD32-4BB0-A699-E9AAD9D7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E4DA7-B0A9-461E-A8F8-A8CB4B140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noise is used in speech audiometric testing</a:t>
            </a:r>
          </a:p>
          <a:p>
            <a:r>
              <a:rPr lang="en-CA" dirty="0"/>
              <a:t>BROADBAND</a:t>
            </a:r>
          </a:p>
        </p:txBody>
      </p:sp>
    </p:spTree>
    <p:extLst>
      <p:ext uri="{BB962C8B-B14F-4D97-AF65-F5344CB8AC3E}">
        <p14:creationId xmlns:p14="http://schemas.microsoft.com/office/powerpoint/2010/main" val="391118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91B65-6AC3-4DB9-8A23-25EC7EAC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7C965-AD3E-442B-8211-A88D43BE9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inter-aural attenuation when insert-phones is conservatively estimated to be ________ </a:t>
            </a:r>
            <a:r>
              <a:rPr lang="en-CA" dirty="0" err="1"/>
              <a:t>dB.</a:t>
            </a:r>
            <a:endParaRPr lang="en-CA" dirty="0"/>
          </a:p>
          <a:p>
            <a:r>
              <a:rPr lang="en-CA" dirty="0"/>
              <a:t>SIXTY</a:t>
            </a:r>
          </a:p>
        </p:txBody>
      </p:sp>
    </p:spTree>
    <p:extLst>
      <p:ext uri="{BB962C8B-B14F-4D97-AF65-F5344CB8AC3E}">
        <p14:creationId xmlns:p14="http://schemas.microsoft.com/office/powerpoint/2010/main" val="234743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7E91-63AD-49FA-971E-1B49F207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EBD2D-94F2-45D2-A04F-104B65AFD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Masking noise is always applied to ________________ ear.</a:t>
            </a:r>
          </a:p>
          <a:p>
            <a:r>
              <a:rPr lang="en-CA" dirty="0"/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11086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B7D6-943A-450A-935F-F0250A75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F4548-53C2-49FC-9DC1-8AE04C9E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type of noise comprises of a fundamental frequency and its amplified multiples.</a:t>
            </a:r>
          </a:p>
          <a:p>
            <a:r>
              <a:rPr lang="en-CA" dirty="0"/>
              <a:t>COMPLEX</a:t>
            </a:r>
          </a:p>
        </p:txBody>
      </p:sp>
    </p:spTree>
    <p:extLst>
      <p:ext uri="{BB962C8B-B14F-4D97-AF65-F5344CB8AC3E}">
        <p14:creationId xmlns:p14="http://schemas.microsoft.com/office/powerpoint/2010/main" val="34322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00A75-7F18-4B00-B172-A2D85CFB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D3FE-FAEB-438E-B0A8-2EB3EE10A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This muscle increases decreases frequency of vocal cord vibration.</a:t>
            </a:r>
          </a:p>
          <a:p>
            <a:r>
              <a:rPr lang="en-CA" sz="8000" dirty="0"/>
              <a:t>Thyroarytenoid</a:t>
            </a:r>
            <a:r>
              <a:rPr lang="en-CA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664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E5A8-21CD-4D22-B7EE-E56856FF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24DBD-ED2B-47A8-B087-1EB8E84AE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Hood's technique of masking is also known as __________________ seeking procedure.</a:t>
            </a:r>
          </a:p>
          <a:p>
            <a:r>
              <a:rPr lang="en-CA" dirty="0"/>
              <a:t>PLATEAU</a:t>
            </a:r>
          </a:p>
        </p:txBody>
      </p:sp>
    </p:spTree>
    <p:extLst>
      <p:ext uri="{BB962C8B-B14F-4D97-AF65-F5344CB8AC3E}">
        <p14:creationId xmlns:p14="http://schemas.microsoft.com/office/powerpoint/2010/main" val="217441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59D5C-26E9-4557-99E4-E0D5366A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52D8-1F86-4409-826B-FCFF5B1F2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Broad-band noise is also known as______________ noise.</a:t>
            </a:r>
          </a:p>
          <a:p>
            <a:endParaRPr lang="en-CA" dirty="0"/>
          </a:p>
          <a:p>
            <a:r>
              <a:rPr lang="en-CA" dirty="0"/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74129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4A90-0EB1-4D13-B8E7-8539CEFD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0175A-0473-4007-BF9A-A968766C6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inter-aural attenuation for bone conducted stimuli is conservatively estimated to be ____Db</a:t>
            </a:r>
          </a:p>
          <a:p>
            <a:r>
              <a:rPr lang="en-CA" dirty="0"/>
              <a:t>ZERO</a:t>
            </a:r>
          </a:p>
        </p:txBody>
      </p:sp>
    </p:spTree>
    <p:extLst>
      <p:ext uri="{BB962C8B-B14F-4D97-AF65-F5344CB8AC3E}">
        <p14:creationId xmlns:p14="http://schemas.microsoft.com/office/powerpoint/2010/main" val="423184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D03E8-11B8-4978-8B33-476467225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31B4A-4803-407C-8492-830AFEB28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group of antibiotics has been reported to cause reversible sensorineural hearing loss</a:t>
            </a:r>
          </a:p>
          <a:p>
            <a:endParaRPr lang="en-CA" dirty="0"/>
          </a:p>
          <a:p>
            <a:r>
              <a:rPr lang="en-CA" dirty="0"/>
              <a:t>Macrolides</a:t>
            </a:r>
          </a:p>
        </p:txBody>
      </p:sp>
    </p:spTree>
    <p:extLst>
      <p:ext uri="{BB962C8B-B14F-4D97-AF65-F5344CB8AC3E}">
        <p14:creationId xmlns:p14="http://schemas.microsoft.com/office/powerpoint/2010/main" val="25657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614D-61D4-4896-9F17-A7381BA8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C1F16-91AC-4C8F-ABE3-B61C04D9C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route of administration of ototoxic drugs is considered most dangerous</a:t>
            </a:r>
          </a:p>
          <a:p>
            <a:endParaRPr lang="en-CA" dirty="0"/>
          </a:p>
          <a:p>
            <a:r>
              <a:rPr lang="en-CA" dirty="0"/>
              <a:t>Intra spinal</a:t>
            </a:r>
          </a:p>
        </p:txBody>
      </p:sp>
    </p:spTree>
    <p:extLst>
      <p:ext uri="{BB962C8B-B14F-4D97-AF65-F5344CB8AC3E}">
        <p14:creationId xmlns:p14="http://schemas.microsoft.com/office/powerpoint/2010/main" val="83759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5DDF-CD9C-41D7-B627-D2DE4ED2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D5D49-A76E-4BE5-83FE-8D2CFC0E0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Aminoglycosides cause selective destruction of _____ hair cells.</a:t>
            </a:r>
          </a:p>
          <a:p>
            <a:r>
              <a:rPr lang="en-CA" dirty="0"/>
              <a:t>Outer</a:t>
            </a:r>
          </a:p>
        </p:txBody>
      </p:sp>
    </p:spTree>
    <p:extLst>
      <p:ext uri="{BB962C8B-B14F-4D97-AF65-F5344CB8AC3E}">
        <p14:creationId xmlns:p14="http://schemas.microsoft.com/office/powerpoint/2010/main" val="16273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9220-C06B-4DF6-8D26-1852E8BF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4556B-B7EB-4119-A58E-E353B9225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ototoxic effects of loop diuretics seem to be associated with changes in ____ - __________</a:t>
            </a:r>
          </a:p>
          <a:p>
            <a:r>
              <a:rPr lang="en-CA" dirty="0" err="1"/>
              <a:t>Stria</a:t>
            </a:r>
            <a:r>
              <a:rPr lang="en-CA" dirty="0"/>
              <a:t> </a:t>
            </a:r>
            <a:r>
              <a:rPr lang="en-CA" dirty="0" err="1"/>
              <a:t>Vascularis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8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1684C-91C7-4517-B08F-2DEB2B8F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5F0B3-58B6-46FB-98F4-9006E2223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active ingredient in aspirin when consumed in large doses (6-8 gm/day) is widely known to induce hearing loss and tinnitus</a:t>
            </a:r>
          </a:p>
          <a:p>
            <a:r>
              <a:rPr lang="en-CA" dirty="0"/>
              <a:t>SALICYLATE</a:t>
            </a:r>
          </a:p>
        </p:txBody>
      </p:sp>
    </p:spTree>
    <p:extLst>
      <p:ext uri="{BB962C8B-B14F-4D97-AF65-F5344CB8AC3E}">
        <p14:creationId xmlns:p14="http://schemas.microsoft.com/office/powerpoint/2010/main" val="32201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C155-F9DB-4300-875A-98975BA15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2438E-5DD0-4803-B549-8923E1111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variety of pure tone audiometry is method of choice for the earliest detection of ototoxic hearing loss.</a:t>
            </a:r>
          </a:p>
          <a:p>
            <a:r>
              <a:rPr lang="en-CA" dirty="0"/>
              <a:t>HIGH•FREQUENCY</a:t>
            </a:r>
          </a:p>
        </p:txBody>
      </p:sp>
    </p:spTree>
    <p:extLst>
      <p:ext uri="{BB962C8B-B14F-4D97-AF65-F5344CB8AC3E}">
        <p14:creationId xmlns:p14="http://schemas.microsoft.com/office/powerpoint/2010/main" val="14779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6E1D-B10D-4B87-AE0B-4F3AD97A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2A0B6-3CC0-4DE2-8073-CEA93E60A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Sagging of </a:t>
            </a:r>
            <a:r>
              <a:rPr lang="en-CA" dirty="0" err="1"/>
              <a:t>postero</a:t>
            </a:r>
            <a:r>
              <a:rPr lang="en-CA" dirty="0"/>
              <a:t>-superior wall of external auditory canal following coalescent mastoiditis is called _ _ _ _ sign </a:t>
            </a:r>
          </a:p>
          <a:p>
            <a:r>
              <a:rPr lang="en-CA" dirty="0"/>
              <a:t>LUC’S</a:t>
            </a:r>
          </a:p>
        </p:txBody>
      </p:sp>
    </p:spTree>
    <p:extLst>
      <p:ext uri="{BB962C8B-B14F-4D97-AF65-F5344CB8AC3E}">
        <p14:creationId xmlns:p14="http://schemas.microsoft.com/office/powerpoint/2010/main" val="349411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0CCE-AEBB-483C-B588-8A14D350D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BD6FC-70A6-4FA1-A312-53137A5B5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000" dirty="0"/>
              <a:t>The sign elicited by to and </a:t>
            </a:r>
            <a:r>
              <a:rPr lang="en-CA" sz="4000" dirty="0" err="1"/>
              <a:t>fro</a:t>
            </a:r>
            <a:r>
              <a:rPr lang="en-CA" sz="4000" dirty="0"/>
              <a:t> movements of larynx over vertebral bodies.</a:t>
            </a:r>
          </a:p>
          <a:p>
            <a:r>
              <a:rPr lang="en-CA" sz="8800" dirty="0"/>
              <a:t>Laryngeal Crepitus</a:t>
            </a:r>
          </a:p>
        </p:txBody>
      </p:sp>
    </p:spTree>
    <p:extLst>
      <p:ext uri="{BB962C8B-B14F-4D97-AF65-F5344CB8AC3E}">
        <p14:creationId xmlns:p14="http://schemas.microsoft.com/office/powerpoint/2010/main" val="11150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6AE81-E6E7-4778-B915-7FB241F7B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F78DD-CD45-4803-9D43-EE813D97C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Bluish discoloration, oedema and tenderness over lateral surface of mastoid in a patient with lateral sinus thrombosis constitute _ _ _ _ _ _ _ _ _ _ _ _ sign.</a:t>
            </a:r>
          </a:p>
          <a:p>
            <a:endParaRPr lang="en-CA" dirty="0"/>
          </a:p>
          <a:p>
            <a:r>
              <a:rPr lang="en-CA" dirty="0"/>
              <a:t>GRIESINGER’S</a:t>
            </a:r>
          </a:p>
        </p:txBody>
      </p:sp>
    </p:spTree>
    <p:extLst>
      <p:ext uri="{BB962C8B-B14F-4D97-AF65-F5344CB8AC3E}">
        <p14:creationId xmlns:p14="http://schemas.microsoft.com/office/powerpoint/2010/main" val="10736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53045-CF54-47EF-9D8B-3E77EE731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C6D3A-5C9B-401E-9411-A153EEB8B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phase of swallowing is shortest in terms of duration.</a:t>
            </a:r>
          </a:p>
          <a:p>
            <a:r>
              <a:rPr lang="en-CA" dirty="0"/>
              <a:t>PHARYNGEAL</a:t>
            </a:r>
          </a:p>
        </p:txBody>
      </p:sp>
    </p:spTree>
    <p:extLst>
      <p:ext uri="{BB962C8B-B14F-4D97-AF65-F5344CB8AC3E}">
        <p14:creationId xmlns:p14="http://schemas.microsoft.com/office/powerpoint/2010/main" val="14767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50CF1-197E-4137-A4E7-8C7A8DF3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92060-00BD-4001-819A-D115607C5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143323"/>
            <a:ext cx="9603275" cy="3450613"/>
          </a:xfrm>
        </p:spPr>
        <p:txBody>
          <a:bodyPr/>
          <a:lstStyle/>
          <a:p>
            <a:r>
              <a:rPr lang="en-CA" dirty="0"/>
              <a:t>This muscle is believed to be the principal muscle of jaw opening </a:t>
            </a:r>
          </a:p>
          <a:p>
            <a:r>
              <a:rPr lang="en-CA" dirty="0"/>
              <a:t>DIGASTRIC</a:t>
            </a:r>
          </a:p>
        </p:txBody>
      </p:sp>
    </p:spTree>
    <p:extLst>
      <p:ext uri="{BB962C8B-B14F-4D97-AF65-F5344CB8AC3E}">
        <p14:creationId xmlns:p14="http://schemas.microsoft.com/office/powerpoint/2010/main" val="417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4E95A-B963-48C9-A82C-EA1A3A551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D6F7B-B3FD-4D0D-9BAC-7BEE67318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As the larynx elevates and epiglottis </a:t>
            </a:r>
            <a:r>
              <a:rPr lang="en-CA" dirty="0" err="1"/>
              <a:t>retroflexes</a:t>
            </a:r>
            <a:r>
              <a:rPr lang="en-CA" dirty="0"/>
              <a:t> during pharyngeal phase of swallowing the respiration ceases during _ _ _ _ _ _ _ _ _ _</a:t>
            </a:r>
          </a:p>
          <a:p>
            <a:r>
              <a:rPr lang="en-CA" dirty="0"/>
              <a:t>EXPIRATION</a:t>
            </a:r>
          </a:p>
        </p:txBody>
      </p:sp>
    </p:spTree>
    <p:extLst>
      <p:ext uri="{BB962C8B-B14F-4D97-AF65-F5344CB8AC3E}">
        <p14:creationId xmlns:p14="http://schemas.microsoft.com/office/powerpoint/2010/main" val="9927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F4EA-4F62-4896-AA14-6B9D460A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786F3-CC64-43AE-AD2F-FC07C6A09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neurotransmitter mediates sequential contraction of circular muscles of </a:t>
            </a:r>
            <a:r>
              <a:rPr lang="en-CA" dirty="0" err="1"/>
              <a:t>muscularis</a:t>
            </a:r>
            <a:r>
              <a:rPr lang="en-CA" dirty="0"/>
              <a:t> propria during oesophageal peristalsis. </a:t>
            </a:r>
          </a:p>
          <a:p>
            <a:r>
              <a:rPr lang="en-CA" dirty="0"/>
              <a:t>ACETYLCHOLINE</a:t>
            </a:r>
          </a:p>
        </p:txBody>
      </p:sp>
    </p:spTree>
    <p:extLst>
      <p:ext uri="{BB962C8B-B14F-4D97-AF65-F5344CB8AC3E}">
        <p14:creationId xmlns:p14="http://schemas.microsoft.com/office/powerpoint/2010/main" val="32796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19FD-D89C-4EAF-9DD2-D56DB38D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69A8A-B064-4FE2-B150-0091E249A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nerve supplies intrinsic muscles of tongue </a:t>
            </a:r>
          </a:p>
          <a:p>
            <a:r>
              <a:rPr lang="en-CA" dirty="0"/>
              <a:t>HYPOGLOSSAL</a:t>
            </a:r>
          </a:p>
        </p:txBody>
      </p:sp>
    </p:spTree>
    <p:extLst>
      <p:ext uri="{BB962C8B-B14F-4D97-AF65-F5344CB8AC3E}">
        <p14:creationId xmlns:p14="http://schemas.microsoft.com/office/powerpoint/2010/main" val="16337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355EB-F4E9-4A84-A37A-69EFB0B8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F2668-3A4F-4C6D-A450-5CE79E18D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triangular area in the wall of the pharynx between the oblique fibres of the inferior constrictor muscle and the transverse fibres of the </a:t>
            </a:r>
            <a:r>
              <a:rPr lang="en-CA" dirty="0" err="1"/>
              <a:t>cricopharyngeus</a:t>
            </a:r>
            <a:r>
              <a:rPr lang="en-CA" dirty="0"/>
              <a:t> muscle is called _ _ _ _ _ _ _ dehiscence.</a:t>
            </a:r>
          </a:p>
          <a:p>
            <a:r>
              <a:rPr lang="en-CA" dirty="0"/>
              <a:t>LAIMER’S</a:t>
            </a:r>
          </a:p>
        </p:txBody>
      </p:sp>
    </p:spTree>
    <p:extLst>
      <p:ext uri="{BB962C8B-B14F-4D97-AF65-F5344CB8AC3E}">
        <p14:creationId xmlns:p14="http://schemas.microsoft.com/office/powerpoint/2010/main" val="11091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D3AA-EA68-49E7-B817-CB4599553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3A771-8D7A-4581-9891-6F40806A4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Dysphagia that is episodic and occurs with both liquids and solids from the outset is also referred to as _ _ _ _ _ dysphagia</a:t>
            </a:r>
          </a:p>
          <a:p>
            <a:r>
              <a:rPr lang="en-CA" dirty="0"/>
              <a:t>EQUAL</a:t>
            </a:r>
          </a:p>
        </p:txBody>
      </p:sp>
    </p:spTree>
    <p:extLst>
      <p:ext uri="{BB962C8B-B14F-4D97-AF65-F5344CB8AC3E}">
        <p14:creationId xmlns:p14="http://schemas.microsoft.com/office/powerpoint/2010/main" val="20242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A0172-2053-4967-BB20-2F1D4E64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917D3-3551-480F-B83F-AA62F8E14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Lower oesophageal sphincter is best identified functionally on _ _ _ _ _ _ _ _ _ </a:t>
            </a:r>
          </a:p>
          <a:p>
            <a:endParaRPr lang="en-CA" dirty="0"/>
          </a:p>
          <a:p>
            <a:r>
              <a:rPr lang="en-CA" dirty="0"/>
              <a:t>MANOMETRY</a:t>
            </a:r>
          </a:p>
        </p:txBody>
      </p:sp>
    </p:spTree>
    <p:extLst>
      <p:ext uri="{BB962C8B-B14F-4D97-AF65-F5344CB8AC3E}">
        <p14:creationId xmlns:p14="http://schemas.microsoft.com/office/powerpoint/2010/main" val="14239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9567C85-53C9-4A95-8599-CE9D57CEFC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48" r="224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66905-573A-41D4-AB34-10ED8ABDA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Prosper </a:t>
            </a:r>
            <a:r>
              <a:rPr lang="en-CA" dirty="0" err="1"/>
              <a:t>Ménière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026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908D-10FB-4E1E-9516-9CB4E37B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FA470-A058-491B-9664-D36D0E6C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Only unpaired intrinsic muscle of larynx</a:t>
            </a:r>
          </a:p>
          <a:p>
            <a:r>
              <a:rPr lang="en-CA" dirty="0"/>
              <a:t>Transverse Arytenoid</a:t>
            </a:r>
          </a:p>
        </p:txBody>
      </p:sp>
    </p:spTree>
    <p:extLst>
      <p:ext uri="{BB962C8B-B14F-4D97-AF65-F5344CB8AC3E}">
        <p14:creationId xmlns:p14="http://schemas.microsoft.com/office/powerpoint/2010/main" val="37904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27E1-7B56-40C1-A1D6-4D33DAD6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87470CB-1B45-4147-89EB-6464C1C4F0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67" r="22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CBAE3-A5B3-402A-B26E-93EA270BB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Chevalier Jackson</a:t>
            </a:r>
          </a:p>
        </p:txBody>
      </p:sp>
    </p:spTree>
    <p:extLst>
      <p:ext uri="{BB962C8B-B14F-4D97-AF65-F5344CB8AC3E}">
        <p14:creationId xmlns:p14="http://schemas.microsoft.com/office/powerpoint/2010/main" val="343457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D3269-3724-4623-9629-07DE72EF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AA08EFD-B21F-4D3E-8B4B-51F36D5FE5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37" b="14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555DB-E07C-4968-8FB7-F75E51B15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KKR</a:t>
            </a:r>
          </a:p>
        </p:txBody>
      </p:sp>
    </p:spTree>
    <p:extLst>
      <p:ext uri="{BB962C8B-B14F-4D97-AF65-F5344CB8AC3E}">
        <p14:creationId xmlns:p14="http://schemas.microsoft.com/office/powerpoint/2010/main" val="410349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3E67-3C62-47F4-A7E9-2E839B56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C38C9-BDD3-4987-BFFB-945C88A28DE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A7543-3323-4DBC-B141-40DE0585A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err="1"/>
              <a:t>Bezold</a:t>
            </a:r>
            <a:r>
              <a:rPr lang="en-CA" dirty="0"/>
              <a:t>, Friedrich von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7B595-E3EF-4F7B-B800-4E0EADA9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810" y="1034419"/>
            <a:ext cx="2856750" cy="40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1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719B-7947-48EB-9257-BAEA98FF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E61CF-106F-489D-854F-1AA661765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Bartolomeo </a:t>
            </a:r>
            <a:r>
              <a:rPr lang="en-CA" dirty="0" err="1"/>
              <a:t>Eustachius</a:t>
            </a:r>
            <a:endParaRPr lang="en-CA" dirty="0"/>
          </a:p>
        </p:txBody>
      </p:sp>
      <p:pic>
        <p:nvPicPr>
          <p:cNvPr id="1028" name="Picture 4" descr="Image result for eustachius">
            <a:extLst>
              <a:ext uri="{FF2B5EF4-FFF2-40B4-BE49-F238E27FC236}">
                <a16:creationId xmlns:a16="http://schemas.microsoft.com/office/drawing/2014/main" id="{6B785251-36F0-413F-AEFD-283A955CE73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r="4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2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70C8-53A0-40C7-8D72-F76D4DD3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70C7E30-6FD6-4E5D-8220-A635814024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488" b="28413"/>
          <a:stretch/>
        </p:blipFill>
        <p:spPr>
          <a:xfrm>
            <a:off x="8145654" y="1554344"/>
            <a:ext cx="2791171" cy="281150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CFDBD-1103-430A-9A15-E3F560A7A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Nathaniel Highmore</a:t>
            </a:r>
          </a:p>
        </p:txBody>
      </p:sp>
    </p:spTree>
    <p:extLst>
      <p:ext uri="{BB962C8B-B14F-4D97-AF65-F5344CB8AC3E}">
        <p14:creationId xmlns:p14="http://schemas.microsoft.com/office/powerpoint/2010/main" val="75562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0EC0-9450-424D-B8D8-16D6111B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664BC96-2116-4219-89EF-D37DB87032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740" r="574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2F451-9CFD-43FA-92F9-B61AB25D9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Maurice Cottle</a:t>
            </a:r>
          </a:p>
        </p:txBody>
      </p:sp>
    </p:spTree>
    <p:extLst>
      <p:ext uri="{BB962C8B-B14F-4D97-AF65-F5344CB8AC3E}">
        <p14:creationId xmlns:p14="http://schemas.microsoft.com/office/powerpoint/2010/main" val="24958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E01CA-A0B7-4F6F-B80C-BEA3DED6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02C73-E89A-4D69-9705-BACFF5816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Theodor </a:t>
            </a:r>
            <a:r>
              <a:rPr lang="en-CA" dirty="0" err="1"/>
              <a:t>Bilroth</a:t>
            </a:r>
            <a:endParaRPr lang="en-CA" dirty="0"/>
          </a:p>
        </p:txBody>
      </p:sp>
      <p:pic>
        <p:nvPicPr>
          <p:cNvPr id="2050" name="Picture 2" descr="Image result for theodor billroth">
            <a:extLst>
              <a:ext uri="{FF2B5EF4-FFF2-40B4-BE49-F238E27FC236}">
                <a16:creationId xmlns:a16="http://schemas.microsoft.com/office/drawing/2014/main" id="{6B43ADE1-BDC2-4F50-B398-E55B7EBE55E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28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61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A0688C-7967-480D-A7FC-C1293DFF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Image result for william macewen">
            <a:extLst>
              <a:ext uri="{FF2B5EF4-FFF2-40B4-BE49-F238E27FC236}">
                <a16:creationId xmlns:a16="http://schemas.microsoft.com/office/drawing/2014/main" id="{5A18B444-9C8D-48E3-9DB8-976ACCDDB6F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488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4117B-F1E6-4DA2-8966-8CCB628F9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William </a:t>
            </a:r>
            <a:r>
              <a:rPr lang="en-CA" dirty="0" err="1"/>
              <a:t>Maceven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046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227E7-3BCD-4DE8-B0E3-649157F0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F7E47-0126-4089-8D29-13F47FE64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St. Claire </a:t>
            </a:r>
            <a:r>
              <a:rPr lang="en-CA" dirty="0" err="1"/>
              <a:t>Tmompson</a:t>
            </a:r>
            <a:endParaRPr lang="en-CA" dirty="0"/>
          </a:p>
        </p:txBody>
      </p:sp>
      <p:pic>
        <p:nvPicPr>
          <p:cNvPr id="1026" name="Picture 2" descr="Image result">
            <a:extLst>
              <a:ext uri="{FF2B5EF4-FFF2-40B4-BE49-F238E27FC236}">
                <a16:creationId xmlns:a16="http://schemas.microsoft.com/office/drawing/2014/main" id="{4E57FCC1-AED4-4472-A6DB-736A913A850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3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0AF7-9865-41DB-94F5-399BCBCE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1A29F-ACF1-469D-B3CD-BC8CFE831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Sir Victor </a:t>
            </a:r>
            <a:r>
              <a:rPr lang="en-CA" dirty="0" err="1"/>
              <a:t>Ewings</a:t>
            </a:r>
            <a:r>
              <a:rPr lang="en-CA" dirty="0"/>
              <a:t> Negus</a:t>
            </a:r>
          </a:p>
        </p:txBody>
      </p:sp>
      <p:pic>
        <p:nvPicPr>
          <p:cNvPr id="2050" name="Picture 2" descr="Sir Victor Ewings Negus">
            <a:extLst>
              <a:ext uri="{FF2B5EF4-FFF2-40B4-BE49-F238E27FC236}">
                <a16:creationId xmlns:a16="http://schemas.microsoft.com/office/drawing/2014/main" id="{7A5F799D-27A6-4D9E-AEB6-EA7B9BBEB98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15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3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682</TotalTime>
  <Words>1738</Words>
  <Application>Microsoft Office PowerPoint</Application>
  <PresentationFormat>Widescreen</PresentationFormat>
  <Paragraphs>248</Paragraphs>
  <Slides>146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1" baseType="lpstr">
      <vt:lpstr>Arial</vt:lpstr>
      <vt:lpstr>Arial</vt:lpstr>
      <vt:lpstr>arial unicode ms</vt:lpstr>
      <vt:lpstr>Gill Sans MT</vt:lpstr>
      <vt:lpstr>Gallery</vt:lpstr>
      <vt:lpstr>Practice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Spheno-ethmoidal recess</vt:lpstr>
      <vt:lpstr>Concha Bullosa</vt:lpstr>
      <vt:lpstr>Which type of Sphenoid sinus</vt:lpstr>
      <vt:lpstr>What type of uncinate process: Hypertrophied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 the lesion</vt:lpstr>
      <vt:lpstr>Identify the lesion</vt:lpstr>
      <vt:lpstr>Spot the diagnosis: Biopsy of nasal mass</vt:lpstr>
      <vt:lpstr>PowerPoint Presentation</vt:lpstr>
      <vt:lpstr>Pleomorphic adenoma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Plasma wand for Coblation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Practice quiz</dc:title>
  <dc:creator>Dinesh Kumar Sharma</dc:creator>
  <cp:lastModifiedBy>Dinesh Kumar Sharma</cp:lastModifiedBy>
  <cp:revision>107</cp:revision>
  <dcterms:created xsi:type="dcterms:W3CDTF">2017-10-22T04:40:01Z</dcterms:created>
  <dcterms:modified xsi:type="dcterms:W3CDTF">2017-10-24T06:09:35Z</dcterms:modified>
</cp:coreProperties>
</file>